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70" dirty="0"/>
              <a:t>‹#›</a:t>
            </a:fld>
            <a:endParaRPr spc="7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hlink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70" dirty="0"/>
              <a:t>‹#›</a:t>
            </a:fld>
            <a:endParaRPr spc="7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hlink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70" dirty="0"/>
              <a:t>‹#›</a:t>
            </a:fld>
            <a:endParaRPr spc="7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hlink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70" dirty="0"/>
              <a:t>‹#›</a:t>
            </a:fld>
            <a:endParaRPr spc="7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70" dirty="0"/>
              <a:t>‹#›</a:t>
            </a:fld>
            <a:endParaRPr spc="7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872" y="5945123"/>
            <a:ext cx="4898390" cy="913130"/>
          </a:xfrm>
          <a:custGeom>
            <a:avLst/>
            <a:gdLst/>
            <a:ahLst/>
            <a:cxnLst/>
            <a:rect l="l" t="t" r="r" b="b"/>
            <a:pathLst>
              <a:path w="4898390" h="913129">
                <a:moveTo>
                  <a:pt x="85556" y="21310"/>
                </a:moveTo>
                <a:lnTo>
                  <a:pt x="3637272" y="912874"/>
                </a:lnTo>
                <a:lnTo>
                  <a:pt x="4898144" y="912874"/>
                </a:lnTo>
                <a:lnTo>
                  <a:pt x="85556" y="21310"/>
                </a:lnTo>
                <a:close/>
              </a:path>
              <a:path w="4898390" h="913129">
                <a:moveTo>
                  <a:pt x="660" y="0"/>
                </a:moveTo>
                <a:lnTo>
                  <a:pt x="0" y="5460"/>
                </a:lnTo>
                <a:lnTo>
                  <a:pt x="85556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6155" y="5939027"/>
            <a:ext cx="3654425" cy="919480"/>
          </a:xfrm>
          <a:custGeom>
            <a:avLst/>
            <a:gdLst/>
            <a:ahLst/>
            <a:cxnLst/>
            <a:rect l="l" t="t" r="r" b="b"/>
            <a:pathLst>
              <a:path w="3654425" h="919479">
                <a:moveTo>
                  <a:pt x="0" y="0"/>
                </a:moveTo>
                <a:lnTo>
                  <a:pt x="7924" y="6350"/>
                </a:lnTo>
                <a:lnTo>
                  <a:pt x="2870480" y="918970"/>
                </a:lnTo>
                <a:lnTo>
                  <a:pt x="3653984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2982" y="1284478"/>
            <a:ext cx="1245235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hlink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9468" y="1519516"/>
            <a:ext cx="7941309" cy="3044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26423" y="6533147"/>
            <a:ext cx="234950" cy="220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70" dirty="0"/>
              <a:t>‹#›</a:t>
            </a:fld>
            <a:endParaRPr spc="7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utor.in/" TargetMode="Externa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5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utor.in/" TargetMode="External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ntaltutor.in/" TargetMode="Externa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ntaltutor.in/" TargetMode="Externa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 /><Relationship Id="rId3" Type="http://schemas.openxmlformats.org/officeDocument/2006/relationships/image" Target="../media/image30.png" /><Relationship Id="rId7" Type="http://schemas.openxmlformats.org/officeDocument/2006/relationships/image" Target="../media/image33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2.png" /><Relationship Id="rId11" Type="http://schemas.openxmlformats.org/officeDocument/2006/relationships/hyperlink" Target="http://www.dentaltutor.in/" TargetMode="External" /><Relationship Id="rId5" Type="http://schemas.openxmlformats.org/officeDocument/2006/relationships/image" Target="../media/image7.png" /><Relationship Id="rId10" Type="http://schemas.openxmlformats.org/officeDocument/2006/relationships/image" Target="../media/image36.png" /><Relationship Id="rId4" Type="http://schemas.openxmlformats.org/officeDocument/2006/relationships/image" Target="../media/image31.png" /><Relationship Id="rId9" Type="http://schemas.openxmlformats.org/officeDocument/2006/relationships/image" Target="../media/image35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5.xml" /><Relationship Id="rId5" Type="http://schemas.openxmlformats.org/officeDocument/2006/relationships/hyperlink" Target="http://www.dentaltutor.in/" TargetMode="External" /><Relationship Id="rId4" Type="http://schemas.openxmlformats.org/officeDocument/2006/relationships/image" Target="../media/image39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5.xml" /><Relationship Id="rId6" Type="http://schemas.openxmlformats.org/officeDocument/2006/relationships/hyperlink" Target="http://www.dentaltutor.in/" TargetMode="External" /><Relationship Id="rId5" Type="http://schemas.openxmlformats.org/officeDocument/2006/relationships/image" Target="../media/image41.png" /><Relationship Id="rId4" Type="http://schemas.openxmlformats.org/officeDocument/2006/relationships/image" Target="../media/image40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utor.in/" TargetMode="External" /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ntaltutor.in/" TargetMode="External" /><Relationship Id="rId3" Type="http://schemas.openxmlformats.org/officeDocument/2006/relationships/image" Target="../media/image44.png" /><Relationship Id="rId7" Type="http://schemas.openxmlformats.org/officeDocument/2006/relationships/image" Target="../media/image48.png" /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47.png" /><Relationship Id="rId5" Type="http://schemas.openxmlformats.org/officeDocument/2006/relationships/image" Target="../media/image46.png" /><Relationship Id="rId4" Type="http://schemas.openxmlformats.org/officeDocument/2006/relationships/image" Target="../media/image45.png" /><Relationship Id="rId9" Type="http://schemas.openxmlformats.org/officeDocument/2006/relationships/image" Target="../media/image49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utor.in/" TargetMode="External" /><Relationship Id="rId2" Type="http://schemas.openxmlformats.org/officeDocument/2006/relationships/image" Target="../media/image50.png" /><Relationship Id="rId1" Type="http://schemas.openxmlformats.org/officeDocument/2006/relationships/slideLayout" Target="../slideLayouts/slideLayout5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utor.in/" TargetMode="External" /><Relationship Id="rId2" Type="http://schemas.openxmlformats.org/officeDocument/2006/relationships/image" Target="../media/image51.png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utor.in/" TargetMode="External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ntaltutor.in/" TargetMode="External" /><Relationship Id="rId1" Type="http://schemas.openxmlformats.org/officeDocument/2006/relationships/slideLayout" Target="../slideLayouts/slideLayout5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utor.in/" TargetMode="External" /><Relationship Id="rId2" Type="http://schemas.openxmlformats.org/officeDocument/2006/relationships/image" Target="../media/image52.png" /><Relationship Id="rId1" Type="http://schemas.openxmlformats.org/officeDocument/2006/relationships/slideLayout" Target="../slideLayouts/slideLayout5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utor.in/" TargetMode="External" /><Relationship Id="rId2" Type="http://schemas.openxmlformats.org/officeDocument/2006/relationships/image" Target="../media/image53.png" /><Relationship Id="rId1" Type="http://schemas.openxmlformats.org/officeDocument/2006/relationships/slideLayout" Target="../slideLayouts/slideLayout5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ntaltutor.in/" TargetMode="External" /><Relationship Id="rId1" Type="http://schemas.openxmlformats.org/officeDocument/2006/relationships/slideLayout" Target="../slideLayouts/slideLayout5.xml" 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ntaltutor.in/" TargetMode="External" /><Relationship Id="rId3" Type="http://schemas.openxmlformats.org/officeDocument/2006/relationships/image" Target="../media/image55.png" /><Relationship Id="rId7" Type="http://schemas.openxmlformats.org/officeDocument/2006/relationships/image" Target="../media/image59.png" /><Relationship Id="rId2" Type="http://schemas.openxmlformats.org/officeDocument/2006/relationships/image" Target="../media/image5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8.png" /><Relationship Id="rId5" Type="http://schemas.openxmlformats.org/officeDocument/2006/relationships/image" Target="../media/image57.png" /><Relationship Id="rId4" Type="http://schemas.openxmlformats.org/officeDocument/2006/relationships/image" Target="../media/image56.pn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utor.in/" TargetMode="External" /><Relationship Id="rId2" Type="http://schemas.openxmlformats.org/officeDocument/2006/relationships/image" Target="../media/image60.png" /><Relationship Id="rId1" Type="http://schemas.openxmlformats.org/officeDocument/2006/relationships/slideLayout" Target="../slideLayouts/slideLayout5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ntaltutor.in/" TargetMode="External" /><Relationship Id="rId1" Type="http://schemas.openxmlformats.org/officeDocument/2006/relationships/slideLayout" Target="../slideLayouts/slideLayout5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utor.in/" TargetMode="External" /><Relationship Id="rId2" Type="http://schemas.openxmlformats.org/officeDocument/2006/relationships/image" Target="../media/image61.png" /><Relationship Id="rId1" Type="http://schemas.openxmlformats.org/officeDocument/2006/relationships/slideLayout" Target="../slideLayouts/slideLayout5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ntaltutor.in/" TargetMode="External" /><Relationship Id="rId1" Type="http://schemas.openxmlformats.org/officeDocument/2006/relationships/slideLayout" Target="../slideLayouts/slideLayout5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utor.in/" TargetMode="External" /><Relationship Id="rId2" Type="http://schemas.openxmlformats.org/officeDocument/2006/relationships/image" Target="../media/image62.png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utor.in/" TargetMode="Externa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utor.in/" TargetMode="External" /><Relationship Id="rId2" Type="http://schemas.openxmlformats.org/officeDocument/2006/relationships/image" Target="../media/image63.png" /><Relationship Id="rId1" Type="http://schemas.openxmlformats.org/officeDocument/2006/relationships/slideLayout" Target="../slideLayouts/slideLayout5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utor.in/" TargetMode="External" /><Relationship Id="rId2" Type="http://schemas.openxmlformats.org/officeDocument/2006/relationships/image" Target="../media/image64.png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utor.in/" TargetMode="External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13" Type="http://schemas.openxmlformats.org/officeDocument/2006/relationships/hyperlink" Target="http://www.dentaltutor.in/" TargetMode="External" /><Relationship Id="rId3" Type="http://schemas.openxmlformats.org/officeDocument/2006/relationships/image" Target="../media/image8.png" /><Relationship Id="rId7" Type="http://schemas.openxmlformats.org/officeDocument/2006/relationships/image" Target="../media/image12.png" /><Relationship Id="rId12" Type="http://schemas.openxmlformats.org/officeDocument/2006/relationships/image" Target="../media/image17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1.png" /><Relationship Id="rId11" Type="http://schemas.openxmlformats.org/officeDocument/2006/relationships/image" Target="../media/image16.png" /><Relationship Id="rId5" Type="http://schemas.openxmlformats.org/officeDocument/2006/relationships/image" Target="../media/image10.png" /><Relationship Id="rId10" Type="http://schemas.openxmlformats.org/officeDocument/2006/relationships/image" Target="../media/image15.png" /><Relationship Id="rId4" Type="http://schemas.openxmlformats.org/officeDocument/2006/relationships/image" Target="../media/image9.png" /><Relationship Id="rId9" Type="http://schemas.openxmlformats.org/officeDocument/2006/relationships/image" Target="../media/image1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utor.in/" TargetMode="External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ntaltutor.in/" TargetMode="External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 /><Relationship Id="rId3" Type="http://schemas.openxmlformats.org/officeDocument/2006/relationships/image" Target="../media/image20.png" /><Relationship Id="rId7" Type="http://schemas.openxmlformats.org/officeDocument/2006/relationships/image" Target="../media/image24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3.png" /><Relationship Id="rId5" Type="http://schemas.openxmlformats.org/officeDocument/2006/relationships/image" Target="../media/image22.png" /><Relationship Id="rId10" Type="http://schemas.openxmlformats.org/officeDocument/2006/relationships/hyperlink" Target="http://www.dentaltutor.in/" TargetMode="External" /><Relationship Id="rId4" Type="http://schemas.openxmlformats.org/officeDocument/2006/relationships/image" Target="../media/image21.png" /><Relationship Id="rId9" Type="http://schemas.openxmlformats.org/officeDocument/2006/relationships/image" Target="../media/image26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utor.in/" TargetMode="External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7580" y="1960593"/>
            <a:ext cx="7436753" cy="1901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31071" y="6545376"/>
            <a:ext cx="1054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3438" y="6207353"/>
            <a:ext cx="37293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2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  <a:hlinkClick r:id="rId3"/>
              </a:rPr>
              <a:t>For </a:t>
            </a:r>
            <a:r>
              <a:rPr sz="1600" b="1" u="sng" spc="1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  <a:hlinkClick r:id="rId3"/>
              </a:rPr>
              <a:t>more: </a:t>
            </a:r>
            <a:r>
              <a:rPr sz="1600" b="1" u="sng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  <a:hlinkClick r:id="rId3"/>
              </a:rPr>
              <a:t>Visit </a:t>
            </a:r>
            <a:r>
              <a:rPr sz="1600" b="1" u="sng" spc="-2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  <a:hlinkClick r:id="rId3"/>
              </a:rPr>
              <a:t>us</a:t>
            </a:r>
            <a:r>
              <a:rPr sz="1600" b="1" u="sng" spc="21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600" b="1" u="sng" spc="2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  <a:hlinkClick r:id="rId3"/>
              </a:rPr>
              <a:t>www.dentaltutor.in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243329"/>
            <a:ext cx="8088630" cy="4547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858519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dirty="0">
                <a:latin typeface="Arial"/>
                <a:cs typeface="Arial"/>
              </a:rPr>
              <a:t>Acyl </a:t>
            </a:r>
            <a:r>
              <a:rPr sz="2800" spc="-5" dirty="0">
                <a:latin typeface="Arial"/>
                <a:cs typeface="Arial"/>
              </a:rPr>
              <a:t>CoA </a:t>
            </a:r>
            <a:r>
              <a:rPr sz="2800" dirty="0">
                <a:latin typeface="Arial"/>
                <a:cs typeface="Arial"/>
              </a:rPr>
              <a:t>undergoes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dehydrogenation by</a:t>
            </a:r>
            <a:r>
              <a:rPr sz="2800" spc="-1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an  </a:t>
            </a:r>
            <a:r>
              <a:rPr sz="2800" spc="-15" dirty="0">
                <a:solidFill>
                  <a:srgbClr val="0000FF"/>
                </a:solidFill>
                <a:latin typeface="Arial"/>
                <a:cs typeface="Arial"/>
              </a:rPr>
              <a:t>FAD-dependent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flavoenzyme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,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acyl CoA 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dehydrogenase.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8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A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double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bond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is formed </a:t>
            </a:r>
            <a:r>
              <a:rPr sz="2800" spc="-5" dirty="0">
                <a:latin typeface="Arial"/>
                <a:cs typeface="Arial"/>
              </a:rPr>
              <a:t>between </a:t>
            </a:r>
            <a:r>
              <a:rPr sz="2800" spc="-5" dirty="0">
                <a:latin typeface="Times New Roman"/>
                <a:cs typeface="Times New Roman"/>
              </a:rPr>
              <a:t>α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β</a:t>
            </a:r>
            <a:endParaRPr sz="28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latin typeface="Arial"/>
                <a:cs typeface="Arial"/>
              </a:rPr>
              <a:t>carbons (i.e., </a:t>
            </a:r>
            <a:r>
              <a:rPr sz="2800" spc="-5" dirty="0">
                <a:latin typeface="Arial"/>
                <a:cs typeface="Arial"/>
              </a:rPr>
              <a:t>2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3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carbons)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6F2F9F"/>
                </a:solidFill>
                <a:latin typeface="Arial"/>
                <a:cs typeface="Arial"/>
              </a:rPr>
              <a:t>2.Hydration: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Enoyl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CoA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hydratase</a:t>
            </a:r>
            <a:r>
              <a:rPr sz="2800" spc="-1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brings</a:t>
            </a:r>
            <a:endParaRPr sz="2800">
              <a:latin typeface="Arial"/>
              <a:cs typeface="Arial"/>
            </a:endParaRPr>
          </a:p>
          <a:p>
            <a:pPr marL="268605" marR="5080" indent="-256540">
              <a:lnSpc>
                <a:spcPct val="100800"/>
              </a:lnSpc>
              <a:spcBef>
                <a:spcPts val="359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dirty="0">
                <a:latin typeface="Arial"/>
                <a:cs typeface="Arial"/>
              </a:rPr>
              <a:t>about the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hydration of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double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bond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form </a:t>
            </a:r>
            <a:r>
              <a:rPr sz="2800" spc="-5" dirty="0">
                <a:latin typeface="Times New Roman"/>
                <a:cs typeface="Times New Roman"/>
              </a:rPr>
              <a:t>β </a:t>
            </a:r>
            <a:r>
              <a:rPr sz="2800" spc="-5" dirty="0">
                <a:latin typeface="Arial"/>
                <a:cs typeface="Arial"/>
              </a:rPr>
              <a:t>-  </a:t>
            </a:r>
            <a:r>
              <a:rPr sz="2800" dirty="0">
                <a:latin typeface="Arial"/>
                <a:cs typeface="Arial"/>
              </a:rPr>
              <a:t>hydroxyacyl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CoA.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4056" y="632459"/>
            <a:ext cx="2176987" cy="334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3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70" dirty="0">
                <a:latin typeface="Arial"/>
                <a:cs typeface="Arial"/>
              </a:rPr>
              <a:t>10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9468" y="556005"/>
            <a:ext cx="19513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AF50"/>
                </a:solidFill>
                <a:latin typeface="Arial"/>
                <a:cs typeface="Arial"/>
              </a:rPr>
              <a:t>3.Oxidation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2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70" dirty="0">
                <a:latin typeface="Arial"/>
                <a:cs typeface="Arial"/>
              </a:rPr>
              <a:t>11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9468" y="1009899"/>
            <a:ext cx="7857490" cy="507809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15"/>
              </a:spcBef>
              <a:buClr>
                <a:srgbClr val="2CA1BE"/>
              </a:buClr>
              <a:buSzPct val="67857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β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-Hydroxyacyl CoA</a:t>
            </a:r>
            <a:r>
              <a:rPr sz="2800" spc="-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dehydrogenase</a:t>
            </a:r>
            <a:endParaRPr sz="2800">
              <a:latin typeface="Arial"/>
              <a:cs typeface="Arial"/>
            </a:endParaRPr>
          </a:p>
          <a:p>
            <a:pPr marL="268605" marR="353060">
              <a:lnSpc>
                <a:spcPct val="100000"/>
              </a:lnSpc>
              <a:spcBef>
                <a:spcPts val="420"/>
              </a:spcBef>
            </a:pPr>
            <a:r>
              <a:rPr sz="2800" dirty="0">
                <a:latin typeface="Arial"/>
                <a:cs typeface="Arial"/>
              </a:rPr>
              <a:t>catalyses the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second oxidation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generates  </a:t>
            </a:r>
            <a:r>
              <a:rPr sz="2800" spc="-5" dirty="0">
                <a:latin typeface="Arial"/>
                <a:cs typeface="Arial"/>
              </a:rPr>
              <a:t>NADH.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product formed is </a:t>
            </a:r>
            <a:r>
              <a:rPr sz="2800" dirty="0">
                <a:latin typeface="Times New Roman"/>
                <a:cs typeface="Times New Roman"/>
              </a:rPr>
              <a:t>β</a:t>
            </a:r>
            <a:r>
              <a:rPr sz="2800" dirty="0">
                <a:latin typeface="Arial"/>
                <a:cs typeface="Arial"/>
              </a:rPr>
              <a:t>-ketoacyl</a:t>
            </a:r>
            <a:r>
              <a:rPr sz="2800" spc="-5" dirty="0">
                <a:latin typeface="Arial"/>
                <a:cs typeface="Arial"/>
              </a:rPr>
              <a:t> CoA.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0066"/>
                </a:solidFill>
                <a:latin typeface="Arial"/>
                <a:cs typeface="Arial"/>
              </a:rPr>
              <a:t>4.Cleavage</a:t>
            </a:r>
            <a:endParaRPr sz="2800">
              <a:latin typeface="Arial"/>
              <a:cs typeface="Arial"/>
            </a:endParaRPr>
          </a:p>
          <a:p>
            <a:pPr marL="268605" marR="62230" indent="-256540">
              <a:lnSpc>
                <a:spcPct val="100200"/>
              </a:lnSpc>
              <a:spcBef>
                <a:spcPts val="38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final reaction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β </a:t>
            </a:r>
            <a:r>
              <a:rPr sz="2800" spc="-5" dirty="0">
                <a:latin typeface="Arial"/>
                <a:cs typeface="Arial"/>
              </a:rPr>
              <a:t>-oxidation is the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liberation 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of a 2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carbon </a:t>
            </a:r>
            <a:r>
              <a:rPr sz="2800" dirty="0">
                <a:latin typeface="Arial"/>
                <a:cs typeface="Arial"/>
              </a:rPr>
              <a:t>fragment,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acetyl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CoA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from acyl 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CoA.</a:t>
            </a:r>
            <a:endParaRPr sz="2800">
              <a:latin typeface="Arial"/>
              <a:cs typeface="Arial"/>
            </a:endParaRPr>
          </a:p>
          <a:p>
            <a:pPr marL="360045" indent="-347980">
              <a:lnSpc>
                <a:spcPts val="3354"/>
              </a:lnSpc>
              <a:spcBef>
                <a:spcPts val="400"/>
              </a:spcBef>
              <a:buClr>
                <a:srgbClr val="2CA1BE"/>
              </a:buClr>
              <a:buSzPct val="67857"/>
              <a:buChar char=""/>
              <a:tabLst>
                <a:tab pos="360045" algn="l"/>
                <a:tab pos="360680" algn="l"/>
              </a:tabLst>
            </a:pPr>
            <a:r>
              <a:rPr sz="2800" spc="-5" dirty="0">
                <a:latin typeface="Arial"/>
                <a:cs typeface="Arial"/>
              </a:rPr>
              <a:t>This </a:t>
            </a:r>
            <a:r>
              <a:rPr sz="2800" dirty="0">
                <a:latin typeface="Arial"/>
                <a:cs typeface="Arial"/>
              </a:rPr>
              <a:t>occurs </a:t>
            </a:r>
            <a:r>
              <a:rPr sz="2800" spc="-5" dirty="0">
                <a:latin typeface="Arial"/>
                <a:cs typeface="Arial"/>
              </a:rPr>
              <a:t>by a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thiolytic cleavage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catalysed</a:t>
            </a:r>
            <a:r>
              <a:rPr sz="2800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by</a:t>
            </a:r>
            <a:endParaRPr sz="2800">
              <a:latin typeface="Arial"/>
              <a:cs typeface="Arial"/>
            </a:endParaRPr>
          </a:p>
          <a:p>
            <a:pPr marL="268605">
              <a:lnSpc>
                <a:spcPts val="3354"/>
              </a:lnSpc>
            </a:pP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β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-ketoacyl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CoA thiolase </a:t>
            </a:r>
            <a:r>
              <a:rPr sz="2800" spc="-5" dirty="0">
                <a:latin typeface="Arial"/>
                <a:cs typeface="Arial"/>
              </a:rPr>
              <a:t>(or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thiolase).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167129"/>
            <a:ext cx="7470140" cy="8470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68605" marR="5080" indent="-256540">
              <a:lnSpc>
                <a:spcPts val="3229"/>
              </a:lnSpc>
              <a:spcBef>
                <a:spcPts val="215"/>
              </a:spcBef>
              <a:tabLst>
                <a:tab pos="268605" algn="l"/>
              </a:tabLst>
            </a:pPr>
            <a:r>
              <a:rPr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new </a:t>
            </a:r>
            <a:r>
              <a:rPr sz="2700" dirty="0">
                <a:latin typeface="Arial"/>
                <a:cs typeface="Arial"/>
              </a:rPr>
              <a:t>acyl </a:t>
            </a:r>
            <a:r>
              <a:rPr sz="2700" spc="-5" dirty="0">
                <a:latin typeface="Arial"/>
                <a:cs typeface="Arial"/>
              </a:rPr>
              <a:t>CoA</a:t>
            </a:r>
            <a:r>
              <a:rPr sz="2700" spc="-5" dirty="0">
                <a:solidFill>
                  <a:srgbClr val="000000"/>
                </a:solidFill>
                <a:latin typeface="Arial"/>
                <a:cs typeface="Arial"/>
              </a:rPr>
              <a:t>, containing </a:t>
            </a:r>
            <a:r>
              <a:rPr sz="2700" dirty="0">
                <a:solidFill>
                  <a:srgbClr val="000000"/>
                </a:solidFill>
                <a:latin typeface="Arial"/>
                <a:cs typeface="Arial"/>
              </a:rPr>
              <a:t>two </a:t>
            </a:r>
            <a:r>
              <a:rPr sz="2700" spc="-5" dirty="0">
                <a:solidFill>
                  <a:srgbClr val="000000"/>
                </a:solidFill>
                <a:latin typeface="Arial"/>
                <a:cs typeface="Arial"/>
              </a:rPr>
              <a:t>carbons less  </a:t>
            </a:r>
            <a:r>
              <a:rPr sz="2700" dirty="0">
                <a:solidFill>
                  <a:srgbClr val="000000"/>
                </a:solidFill>
                <a:latin typeface="Arial"/>
                <a:cs typeface="Arial"/>
              </a:rPr>
              <a:t>than the original, </a:t>
            </a:r>
            <a:r>
              <a:rPr sz="2700" dirty="0">
                <a:latin typeface="Arial"/>
                <a:cs typeface="Arial"/>
              </a:rPr>
              <a:t>reenters the </a:t>
            </a:r>
            <a:r>
              <a:rPr sz="2700" spc="-5" dirty="0">
                <a:latin typeface="Times New Roman"/>
                <a:cs typeface="Times New Roman"/>
              </a:rPr>
              <a:t>β</a:t>
            </a:r>
            <a:r>
              <a:rPr sz="2700" spc="-5" dirty="0">
                <a:latin typeface="Arial"/>
                <a:cs typeface="Arial"/>
              </a:rPr>
              <a:t>-oxidation</a:t>
            </a:r>
            <a:r>
              <a:rPr sz="2700" spc="-6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cycle.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2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70" dirty="0">
                <a:latin typeface="Arial"/>
                <a:cs typeface="Arial"/>
              </a:rPr>
              <a:t>12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965830"/>
            <a:ext cx="65405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700" i="1" dirty="0">
                <a:solidFill>
                  <a:srgbClr val="0000FF"/>
                </a:solidFill>
                <a:latin typeface="Arial"/>
                <a:cs typeface="Arial"/>
              </a:rPr>
              <a:t>process continues till the fatty acid</a:t>
            </a:r>
            <a:r>
              <a:rPr sz="2700" i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0000FF"/>
                </a:solidFill>
                <a:latin typeface="Arial"/>
                <a:cs typeface="Arial"/>
              </a:rPr>
              <a:t>is  </a:t>
            </a:r>
            <a:r>
              <a:rPr sz="2700" i="1" dirty="0">
                <a:solidFill>
                  <a:srgbClr val="0000FF"/>
                </a:solidFill>
                <a:latin typeface="Arial"/>
                <a:cs typeface="Arial"/>
              </a:rPr>
              <a:t>completely oxidized.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99559"/>
            <a:ext cx="8806180" cy="2758440"/>
            <a:chOff x="0" y="4099559"/>
            <a:chExt cx="8806180" cy="2758440"/>
          </a:xfrm>
        </p:grpSpPr>
        <p:sp>
          <p:nvSpPr>
            <p:cNvPr id="3" name="object 3"/>
            <p:cNvSpPr/>
            <p:nvPr/>
          </p:nvSpPr>
          <p:spPr>
            <a:xfrm>
              <a:off x="422911" y="4395046"/>
              <a:ext cx="8306556" cy="1449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4392167"/>
              <a:ext cx="8229600" cy="56515"/>
            </a:xfrm>
            <a:custGeom>
              <a:avLst/>
              <a:gdLst/>
              <a:ahLst/>
              <a:cxnLst/>
              <a:rect l="l" t="t" r="r" b="b"/>
              <a:pathLst>
                <a:path w="8229600" h="56514">
                  <a:moveTo>
                    <a:pt x="0" y="0"/>
                  </a:moveTo>
                  <a:lnTo>
                    <a:pt x="0" y="32892"/>
                  </a:lnTo>
                  <a:lnTo>
                    <a:pt x="8229600" y="34543"/>
                  </a:lnTo>
                  <a:lnTo>
                    <a:pt x="8229600" y="1523"/>
                  </a:lnTo>
                  <a:lnTo>
                    <a:pt x="0" y="0"/>
                  </a:lnTo>
                  <a:close/>
                </a:path>
                <a:path w="8229600" h="56514">
                  <a:moveTo>
                    <a:pt x="0" y="43941"/>
                  </a:moveTo>
                  <a:lnTo>
                    <a:pt x="0" y="54863"/>
                  </a:lnTo>
                  <a:lnTo>
                    <a:pt x="8229600" y="56387"/>
                  </a:lnTo>
                  <a:lnTo>
                    <a:pt x="8229600" y="45465"/>
                  </a:lnTo>
                  <a:lnTo>
                    <a:pt x="0" y="4394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6711" y="5233246"/>
              <a:ext cx="8458956" cy="144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00" y="5230367"/>
              <a:ext cx="8382000" cy="56515"/>
            </a:xfrm>
            <a:custGeom>
              <a:avLst/>
              <a:gdLst/>
              <a:ahLst/>
              <a:cxnLst/>
              <a:rect l="l" t="t" r="r" b="b"/>
              <a:pathLst>
                <a:path w="8382000" h="56514">
                  <a:moveTo>
                    <a:pt x="0" y="0"/>
                  </a:moveTo>
                  <a:lnTo>
                    <a:pt x="0" y="32892"/>
                  </a:lnTo>
                  <a:lnTo>
                    <a:pt x="8382000" y="34543"/>
                  </a:lnTo>
                  <a:lnTo>
                    <a:pt x="8382000" y="1523"/>
                  </a:lnTo>
                  <a:lnTo>
                    <a:pt x="0" y="0"/>
                  </a:lnTo>
                  <a:close/>
                </a:path>
                <a:path w="8382000" h="56514">
                  <a:moveTo>
                    <a:pt x="0" y="43941"/>
                  </a:moveTo>
                  <a:lnTo>
                    <a:pt x="0" y="54863"/>
                  </a:lnTo>
                  <a:lnTo>
                    <a:pt x="8382000" y="56387"/>
                  </a:lnTo>
                  <a:lnTo>
                    <a:pt x="8382000" y="45465"/>
                  </a:lnTo>
                  <a:lnTo>
                    <a:pt x="0" y="4394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80744" y="4390643"/>
              <a:ext cx="6458711" cy="9723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74947" y="4099559"/>
              <a:ext cx="676655" cy="19171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69615" y="4114799"/>
              <a:ext cx="287655" cy="1525270"/>
            </a:xfrm>
            <a:custGeom>
              <a:avLst/>
              <a:gdLst/>
              <a:ahLst/>
              <a:cxnLst/>
              <a:rect l="l" t="t" r="r" b="b"/>
              <a:pathLst>
                <a:path w="287654" h="1525270">
                  <a:moveTo>
                    <a:pt x="27670" y="1237591"/>
                  </a:moveTo>
                  <a:lnTo>
                    <a:pt x="15644" y="1241679"/>
                  </a:lnTo>
                  <a:lnTo>
                    <a:pt x="6159" y="1250114"/>
                  </a:lnTo>
                  <a:lnTo>
                    <a:pt x="817" y="1261157"/>
                  </a:lnTo>
                  <a:lnTo>
                    <a:pt x="0" y="1273415"/>
                  </a:lnTo>
                  <a:lnTo>
                    <a:pt x="4087" y="1285494"/>
                  </a:lnTo>
                  <a:lnTo>
                    <a:pt x="143660" y="1524939"/>
                  </a:lnTo>
                  <a:lnTo>
                    <a:pt x="180791" y="1461389"/>
                  </a:lnTo>
                  <a:lnTo>
                    <a:pt x="111656" y="1461389"/>
                  </a:lnTo>
                  <a:lnTo>
                    <a:pt x="111718" y="1342924"/>
                  </a:lnTo>
                  <a:lnTo>
                    <a:pt x="59459" y="1253236"/>
                  </a:lnTo>
                  <a:lnTo>
                    <a:pt x="51006" y="1243750"/>
                  </a:lnTo>
                  <a:lnTo>
                    <a:pt x="39933" y="1238408"/>
                  </a:lnTo>
                  <a:lnTo>
                    <a:pt x="27670" y="1237591"/>
                  </a:lnTo>
                  <a:close/>
                </a:path>
                <a:path w="287654" h="1525270">
                  <a:moveTo>
                    <a:pt x="111718" y="1342924"/>
                  </a:moveTo>
                  <a:lnTo>
                    <a:pt x="111656" y="1461389"/>
                  </a:lnTo>
                  <a:lnTo>
                    <a:pt x="124483" y="1461389"/>
                  </a:lnTo>
                  <a:lnTo>
                    <a:pt x="124492" y="1445260"/>
                  </a:lnTo>
                  <a:lnTo>
                    <a:pt x="116101" y="1445260"/>
                  </a:lnTo>
                  <a:lnTo>
                    <a:pt x="124499" y="1430873"/>
                  </a:lnTo>
                  <a:lnTo>
                    <a:pt x="124534" y="1364918"/>
                  </a:lnTo>
                  <a:lnTo>
                    <a:pt x="111718" y="1342924"/>
                  </a:lnTo>
                  <a:close/>
                </a:path>
                <a:path w="287654" h="1525270">
                  <a:moveTo>
                    <a:pt x="137338" y="1408878"/>
                  </a:moveTo>
                  <a:lnTo>
                    <a:pt x="124499" y="1430873"/>
                  </a:lnTo>
                  <a:lnTo>
                    <a:pt x="124483" y="1461389"/>
                  </a:lnTo>
                  <a:lnTo>
                    <a:pt x="137310" y="1461389"/>
                  </a:lnTo>
                  <a:lnTo>
                    <a:pt x="137338" y="1408878"/>
                  </a:lnTo>
                  <a:close/>
                </a:path>
                <a:path w="287654" h="1525270">
                  <a:moveTo>
                    <a:pt x="143749" y="1397895"/>
                  </a:moveTo>
                  <a:lnTo>
                    <a:pt x="137338" y="1408878"/>
                  </a:lnTo>
                  <a:lnTo>
                    <a:pt x="137310" y="1461389"/>
                  </a:lnTo>
                  <a:lnTo>
                    <a:pt x="175664" y="1461389"/>
                  </a:lnTo>
                  <a:lnTo>
                    <a:pt x="175673" y="1445260"/>
                  </a:lnTo>
                  <a:lnTo>
                    <a:pt x="171346" y="1445260"/>
                  </a:lnTo>
                  <a:lnTo>
                    <a:pt x="143749" y="1397895"/>
                  </a:lnTo>
                  <a:close/>
                </a:path>
                <a:path w="287654" h="1525270">
                  <a:moveTo>
                    <a:pt x="259923" y="1237700"/>
                  </a:moveTo>
                  <a:lnTo>
                    <a:pt x="175726" y="1343113"/>
                  </a:lnTo>
                  <a:lnTo>
                    <a:pt x="175664" y="1461389"/>
                  </a:lnTo>
                  <a:lnTo>
                    <a:pt x="180791" y="1461389"/>
                  </a:lnTo>
                  <a:lnTo>
                    <a:pt x="283487" y="1285621"/>
                  </a:lnTo>
                  <a:lnTo>
                    <a:pt x="287575" y="1273595"/>
                  </a:lnTo>
                  <a:lnTo>
                    <a:pt x="286758" y="1261332"/>
                  </a:lnTo>
                  <a:lnTo>
                    <a:pt x="281416" y="1250259"/>
                  </a:lnTo>
                  <a:lnTo>
                    <a:pt x="271930" y="1241806"/>
                  </a:lnTo>
                  <a:lnTo>
                    <a:pt x="259923" y="1237700"/>
                  </a:lnTo>
                  <a:close/>
                </a:path>
                <a:path w="287654" h="1525270">
                  <a:moveTo>
                    <a:pt x="124499" y="1430873"/>
                  </a:moveTo>
                  <a:lnTo>
                    <a:pt x="116101" y="1445260"/>
                  </a:lnTo>
                  <a:lnTo>
                    <a:pt x="124492" y="1445260"/>
                  </a:lnTo>
                  <a:lnTo>
                    <a:pt x="124499" y="1430873"/>
                  </a:lnTo>
                  <a:close/>
                </a:path>
                <a:path w="287654" h="1525270">
                  <a:moveTo>
                    <a:pt x="175726" y="1343113"/>
                  </a:moveTo>
                  <a:lnTo>
                    <a:pt x="143749" y="1397895"/>
                  </a:lnTo>
                  <a:lnTo>
                    <a:pt x="171346" y="1445260"/>
                  </a:lnTo>
                  <a:lnTo>
                    <a:pt x="175673" y="1445260"/>
                  </a:lnTo>
                  <a:lnTo>
                    <a:pt x="175726" y="1343113"/>
                  </a:lnTo>
                  <a:close/>
                </a:path>
                <a:path w="287654" h="1525270">
                  <a:moveTo>
                    <a:pt x="124534" y="1364918"/>
                  </a:moveTo>
                  <a:lnTo>
                    <a:pt x="124499" y="1430873"/>
                  </a:lnTo>
                  <a:lnTo>
                    <a:pt x="137338" y="1408878"/>
                  </a:lnTo>
                  <a:lnTo>
                    <a:pt x="137349" y="1386912"/>
                  </a:lnTo>
                  <a:lnTo>
                    <a:pt x="124534" y="1364918"/>
                  </a:lnTo>
                  <a:close/>
                </a:path>
                <a:path w="287654" h="1525270">
                  <a:moveTo>
                    <a:pt x="137349" y="1386912"/>
                  </a:moveTo>
                  <a:lnTo>
                    <a:pt x="137338" y="1408878"/>
                  </a:lnTo>
                  <a:lnTo>
                    <a:pt x="143749" y="1397895"/>
                  </a:lnTo>
                  <a:lnTo>
                    <a:pt x="137349" y="1386912"/>
                  </a:lnTo>
                  <a:close/>
                </a:path>
                <a:path w="287654" h="1525270">
                  <a:moveTo>
                    <a:pt x="176426" y="0"/>
                  </a:moveTo>
                  <a:lnTo>
                    <a:pt x="138072" y="0"/>
                  </a:lnTo>
                  <a:lnTo>
                    <a:pt x="137349" y="1386912"/>
                  </a:lnTo>
                  <a:lnTo>
                    <a:pt x="143749" y="1397895"/>
                  </a:lnTo>
                  <a:lnTo>
                    <a:pt x="175726" y="1343113"/>
                  </a:lnTo>
                  <a:lnTo>
                    <a:pt x="176426" y="0"/>
                  </a:lnTo>
                  <a:close/>
                </a:path>
                <a:path w="287654" h="1525270">
                  <a:moveTo>
                    <a:pt x="125245" y="0"/>
                  </a:moveTo>
                  <a:lnTo>
                    <a:pt x="112418" y="0"/>
                  </a:lnTo>
                  <a:lnTo>
                    <a:pt x="111773" y="1237591"/>
                  </a:lnTo>
                  <a:lnTo>
                    <a:pt x="111829" y="1343113"/>
                  </a:lnTo>
                  <a:lnTo>
                    <a:pt x="124534" y="1364918"/>
                  </a:lnTo>
                  <a:lnTo>
                    <a:pt x="12524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297043" y="911605"/>
            <a:ext cx="112395" cy="196215"/>
          </a:xfrm>
          <a:custGeom>
            <a:avLst/>
            <a:gdLst/>
            <a:ahLst/>
            <a:cxnLst/>
            <a:rect l="l" t="t" r="r" b="b"/>
            <a:pathLst>
              <a:path w="112395" h="196215">
                <a:moveTo>
                  <a:pt x="44831" y="0"/>
                </a:moveTo>
                <a:lnTo>
                  <a:pt x="0" y="0"/>
                </a:lnTo>
                <a:lnTo>
                  <a:pt x="0" y="196088"/>
                </a:lnTo>
                <a:lnTo>
                  <a:pt x="44831" y="196088"/>
                </a:lnTo>
                <a:lnTo>
                  <a:pt x="44831" y="0"/>
                </a:lnTo>
                <a:close/>
              </a:path>
              <a:path w="112395" h="196215">
                <a:moveTo>
                  <a:pt x="112014" y="0"/>
                </a:moveTo>
                <a:lnTo>
                  <a:pt x="67183" y="0"/>
                </a:lnTo>
                <a:lnTo>
                  <a:pt x="67183" y="196088"/>
                </a:lnTo>
                <a:lnTo>
                  <a:pt x="112014" y="196088"/>
                </a:lnTo>
                <a:lnTo>
                  <a:pt x="112014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64911" y="598678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Black"/>
                <a:cs typeface="Arial Black"/>
              </a:rPr>
              <a:t>O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68443" y="3197605"/>
            <a:ext cx="112395" cy="196215"/>
          </a:xfrm>
          <a:custGeom>
            <a:avLst/>
            <a:gdLst/>
            <a:ahLst/>
            <a:cxnLst/>
            <a:rect l="l" t="t" r="r" b="b"/>
            <a:pathLst>
              <a:path w="112395" h="196214">
                <a:moveTo>
                  <a:pt x="44831" y="0"/>
                </a:moveTo>
                <a:lnTo>
                  <a:pt x="0" y="0"/>
                </a:lnTo>
                <a:lnTo>
                  <a:pt x="0" y="196088"/>
                </a:lnTo>
                <a:lnTo>
                  <a:pt x="44831" y="196088"/>
                </a:lnTo>
                <a:lnTo>
                  <a:pt x="44831" y="0"/>
                </a:lnTo>
                <a:close/>
              </a:path>
              <a:path w="112395" h="196214">
                <a:moveTo>
                  <a:pt x="112014" y="0"/>
                </a:moveTo>
                <a:lnTo>
                  <a:pt x="67183" y="0"/>
                </a:lnTo>
                <a:lnTo>
                  <a:pt x="67183" y="196088"/>
                </a:lnTo>
                <a:lnTo>
                  <a:pt x="112014" y="196088"/>
                </a:lnTo>
                <a:lnTo>
                  <a:pt x="112014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2296" y="1735835"/>
            <a:ext cx="594360" cy="18760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41697" y="2427859"/>
            <a:ext cx="14027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F50"/>
                </a:solidFill>
                <a:latin typeface="Arial Black"/>
                <a:cs typeface="Arial Black"/>
              </a:rPr>
              <a:t>Thiokinase</a:t>
            </a:r>
            <a:endParaRPr sz="1800">
              <a:latin typeface="Arial Black"/>
              <a:cs typeface="Arial Black"/>
            </a:endParaRPr>
          </a:p>
          <a:p>
            <a:pPr marL="1905" algn="ctr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 Black"/>
                <a:cs typeface="Arial Black"/>
              </a:rPr>
              <a:t>O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58133" y="1751076"/>
            <a:ext cx="454683" cy="15248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509392" y="2244978"/>
            <a:ext cx="1320165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9930">
              <a:lnSpc>
                <a:spcPct val="100000"/>
              </a:lnSpc>
              <a:spcBef>
                <a:spcPts val="100"/>
              </a:spcBef>
            </a:pPr>
            <a:r>
              <a:rPr sz="2700" spc="-7" baseline="-16975" dirty="0">
                <a:latin typeface="Arial Black"/>
                <a:cs typeface="Arial Black"/>
              </a:rPr>
              <a:t>Mg</a:t>
            </a:r>
            <a:r>
              <a:rPr sz="1200" spc="-5" dirty="0">
                <a:latin typeface="Arial Black"/>
                <a:cs typeface="Arial Black"/>
              </a:rPr>
              <a:t>+2</a:t>
            </a:r>
            <a:endParaRPr sz="1200">
              <a:latin typeface="Arial Black"/>
              <a:cs typeface="Arial Black"/>
            </a:endParaRPr>
          </a:p>
          <a:p>
            <a:pPr marL="38100">
              <a:lnSpc>
                <a:spcPct val="100000"/>
              </a:lnSpc>
              <a:spcBef>
                <a:spcPts val="1980"/>
              </a:spcBef>
            </a:pPr>
            <a:r>
              <a:rPr sz="1800" dirty="0">
                <a:solidFill>
                  <a:srgbClr val="C00000"/>
                </a:solidFill>
                <a:latin typeface="Arial Black"/>
                <a:cs typeface="Arial Black"/>
              </a:rPr>
              <a:t>ADP +</a:t>
            </a:r>
            <a:r>
              <a:rPr sz="1800" spc="-1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 Black"/>
                <a:cs typeface="Arial Black"/>
              </a:rPr>
              <a:t>PPi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99664" y="3395598"/>
            <a:ext cx="6026150" cy="234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Black"/>
                <a:cs typeface="Arial Black"/>
              </a:rPr>
              <a:t>R – CH</a:t>
            </a:r>
            <a:r>
              <a:rPr sz="1800" baseline="-20833" dirty="0">
                <a:latin typeface="Arial Black"/>
                <a:cs typeface="Arial Black"/>
              </a:rPr>
              <a:t>2 </a:t>
            </a:r>
            <a:r>
              <a:rPr sz="1800" dirty="0">
                <a:latin typeface="Arial Black"/>
                <a:cs typeface="Arial Black"/>
              </a:rPr>
              <a:t>–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CH</a:t>
            </a:r>
            <a:r>
              <a:rPr sz="1800" baseline="-20833" dirty="0">
                <a:solidFill>
                  <a:srgbClr val="FF0000"/>
                </a:solidFill>
                <a:latin typeface="Arial Black"/>
                <a:cs typeface="Arial Black"/>
              </a:rPr>
              <a:t>2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– CH</a:t>
            </a:r>
            <a:r>
              <a:rPr sz="1800" baseline="-20833" dirty="0">
                <a:solidFill>
                  <a:srgbClr val="FF0000"/>
                </a:solidFill>
                <a:latin typeface="Arial Black"/>
                <a:cs typeface="Arial Black"/>
              </a:rPr>
              <a:t>2 </a:t>
            </a:r>
            <a:r>
              <a:rPr sz="1800" dirty="0">
                <a:latin typeface="Arial Black"/>
                <a:cs typeface="Arial Black"/>
              </a:rPr>
              <a:t>– C</a:t>
            </a:r>
            <a:r>
              <a:rPr sz="1800" spc="-270" dirty="0">
                <a:latin typeface="Arial Black"/>
                <a:cs typeface="Arial Black"/>
              </a:rPr>
              <a:t> </a:t>
            </a:r>
            <a:r>
              <a:rPr sz="1800" spc="5" dirty="0">
                <a:latin typeface="Arial Black"/>
                <a:cs typeface="Arial Black"/>
              </a:rPr>
              <a:t>–</a:t>
            </a:r>
            <a:r>
              <a:rPr sz="2700" spc="7" baseline="3086" dirty="0">
                <a:solidFill>
                  <a:srgbClr val="FF3300"/>
                </a:solidFill>
                <a:latin typeface="Arial Black"/>
                <a:cs typeface="Arial Black"/>
              </a:rPr>
              <a:t>SCoA</a:t>
            </a:r>
            <a:endParaRPr sz="2700" baseline="3086">
              <a:latin typeface="Arial Black"/>
              <a:cs typeface="Arial Black"/>
            </a:endParaRPr>
          </a:p>
          <a:p>
            <a:pPr marL="998219">
              <a:lnSpc>
                <a:spcPct val="100000"/>
              </a:lnSpc>
            </a:pPr>
            <a:r>
              <a:rPr sz="1800" spc="-10" dirty="0">
                <a:latin typeface="Arial Black"/>
                <a:cs typeface="Arial Black"/>
              </a:rPr>
              <a:t>Acyl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CoA</a:t>
            </a:r>
            <a:endParaRPr sz="1800">
              <a:latin typeface="Arial Black"/>
              <a:cs typeface="Arial Black"/>
            </a:endParaRPr>
          </a:p>
          <a:p>
            <a:pPr marL="4444365">
              <a:lnSpc>
                <a:spcPct val="100000"/>
              </a:lnSpc>
              <a:spcBef>
                <a:spcPts val="360"/>
              </a:spcBef>
            </a:pPr>
            <a:r>
              <a:rPr sz="1800" dirty="0">
                <a:solidFill>
                  <a:srgbClr val="00AF50"/>
                </a:solidFill>
                <a:latin typeface="Arial Black"/>
                <a:cs typeface="Arial Black"/>
              </a:rPr>
              <a:t>Cytosol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250">
              <a:latin typeface="Arial Black"/>
              <a:cs typeface="Arial Black"/>
            </a:endParaRPr>
          </a:p>
          <a:p>
            <a:pPr marL="454025">
              <a:lnSpc>
                <a:spcPct val="100000"/>
              </a:lnSpc>
              <a:spcBef>
                <a:spcPts val="5"/>
              </a:spcBef>
              <a:tabLst>
                <a:tab pos="1760220" algn="l"/>
              </a:tabLst>
            </a:pPr>
            <a:r>
              <a:rPr sz="1800" spc="10" dirty="0">
                <a:solidFill>
                  <a:srgbClr val="66FF33"/>
                </a:solidFill>
                <a:latin typeface="Arial Black"/>
                <a:cs typeface="Arial Black"/>
              </a:rPr>
              <a:t>Carnitine	</a:t>
            </a:r>
            <a:r>
              <a:rPr sz="1800" dirty="0">
                <a:solidFill>
                  <a:srgbClr val="66FF33"/>
                </a:solidFill>
                <a:latin typeface="Arial Black"/>
                <a:cs typeface="Arial Black"/>
              </a:rPr>
              <a:t>Transport</a:t>
            </a:r>
            <a:r>
              <a:rPr sz="1800" spc="-15" dirty="0">
                <a:solidFill>
                  <a:srgbClr val="66FF33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66FF33"/>
                </a:solidFill>
                <a:latin typeface="Arial Black"/>
                <a:cs typeface="Arial Black"/>
              </a:rPr>
              <a:t>system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Arial Black"/>
              <a:cs typeface="Arial Black"/>
            </a:endParaRPr>
          </a:p>
          <a:p>
            <a:pPr marL="436499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00FF"/>
                </a:solidFill>
                <a:latin typeface="Arial Black"/>
                <a:cs typeface="Arial Black"/>
              </a:rPr>
              <a:t>Mitochondria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48076" y="1109217"/>
            <a:ext cx="3315335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Black"/>
                <a:cs typeface="Arial Black"/>
              </a:rPr>
              <a:t>R – CH</a:t>
            </a:r>
            <a:r>
              <a:rPr sz="1800" baseline="-20833" dirty="0">
                <a:latin typeface="Arial Black"/>
                <a:cs typeface="Arial Black"/>
              </a:rPr>
              <a:t>2 </a:t>
            </a:r>
            <a:r>
              <a:rPr sz="1800" dirty="0">
                <a:latin typeface="Arial Black"/>
                <a:cs typeface="Arial Black"/>
              </a:rPr>
              <a:t>–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CH</a:t>
            </a:r>
            <a:r>
              <a:rPr sz="1800" baseline="-20833" dirty="0">
                <a:solidFill>
                  <a:srgbClr val="FF0000"/>
                </a:solidFill>
                <a:latin typeface="Arial Black"/>
                <a:cs typeface="Arial Black"/>
              </a:rPr>
              <a:t>2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– CH</a:t>
            </a:r>
            <a:r>
              <a:rPr sz="1800" baseline="-20833" dirty="0">
                <a:solidFill>
                  <a:srgbClr val="FF0000"/>
                </a:solidFill>
                <a:latin typeface="Arial Black"/>
                <a:cs typeface="Arial Black"/>
              </a:rPr>
              <a:t>2 </a:t>
            </a:r>
            <a:r>
              <a:rPr sz="1800" dirty="0">
                <a:latin typeface="Arial Black"/>
                <a:cs typeface="Arial Black"/>
              </a:rPr>
              <a:t>– C –</a:t>
            </a:r>
            <a:r>
              <a:rPr sz="1800" spc="-34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O</a:t>
            </a:r>
            <a:endParaRPr sz="18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800" spc="-20" dirty="0">
                <a:latin typeface="Arial Black"/>
                <a:cs typeface="Arial Black"/>
              </a:rPr>
              <a:t>Fatty</a:t>
            </a:r>
            <a:r>
              <a:rPr sz="1800" spc="-1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acid</a:t>
            </a:r>
            <a:endParaRPr sz="1800">
              <a:latin typeface="Arial Black"/>
              <a:cs typeface="Arial Black"/>
            </a:endParaRPr>
          </a:p>
          <a:p>
            <a:pPr marL="611505">
              <a:lnSpc>
                <a:spcPts val="1980"/>
              </a:lnSpc>
              <a:spcBef>
                <a:spcPts val="1560"/>
              </a:spcBef>
            </a:pPr>
            <a:r>
              <a:rPr sz="1800" spc="-45" dirty="0">
                <a:solidFill>
                  <a:srgbClr val="C00000"/>
                </a:solidFill>
                <a:latin typeface="Arial Black"/>
                <a:cs typeface="Arial Black"/>
              </a:rPr>
              <a:t>ATP</a:t>
            </a:r>
            <a:endParaRPr sz="1800">
              <a:latin typeface="Arial Black"/>
              <a:cs typeface="Arial Black"/>
            </a:endParaRPr>
          </a:p>
          <a:p>
            <a:pPr marL="1873250">
              <a:lnSpc>
                <a:spcPts val="1980"/>
              </a:lnSpc>
            </a:pPr>
            <a:r>
              <a:rPr sz="1800" spc="-5" dirty="0">
                <a:solidFill>
                  <a:srgbClr val="FF3300"/>
                </a:solidFill>
                <a:latin typeface="Arial Black"/>
                <a:cs typeface="Arial Black"/>
              </a:rPr>
              <a:t>CoASH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66216" y="274320"/>
            <a:ext cx="3394075" cy="586740"/>
            <a:chOff x="966216" y="274320"/>
            <a:chExt cx="3394075" cy="586740"/>
          </a:xfrm>
        </p:grpSpPr>
        <p:sp>
          <p:nvSpPr>
            <p:cNvPr id="20" name="object 20"/>
            <p:cNvSpPr/>
            <p:nvPr/>
          </p:nvSpPr>
          <p:spPr>
            <a:xfrm>
              <a:off x="988368" y="406809"/>
              <a:ext cx="198310" cy="283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66216" y="274320"/>
              <a:ext cx="457200" cy="5867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42416" y="274320"/>
              <a:ext cx="3317748" cy="5867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997102" y="369519"/>
            <a:ext cx="31857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β-Oxidation </a:t>
            </a:r>
            <a:r>
              <a:rPr dirty="0"/>
              <a:t>of </a:t>
            </a:r>
            <a:r>
              <a:rPr spc="-10" dirty="0"/>
              <a:t>fatty</a:t>
            </a:r>
            <a:r>
              <a:rPr spc="30" dirty="0"/>
              <a:t> </a:t>
            </a:r>
            <a:r>
              <a:rPr spc="-5" dirty="0"/>
              <a:t>acids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11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70" dirty="0">
                <a:latin typeface="Arial"/>
                <a:cs typeface="Arial"/>
              </a:rPr>
              <a:t>13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97043" y="683005"/>
            <a:ext cx="112395" cy="196215"/>
          </a:xfrm>
          <a:custGeom>
            <a:avLst/>
            <a:gdLst/>
            <a:ahLst/>
            <a:cxnLst/>
            <a:rect l="l" t="t" r="r" b="b"/>
            <a:pathLst>
              <a:path w="112395" h="196215">
                <a:moveTo>
                  <a:pt x="44831" y="0"/>
                </a:moveTo>
                <a:lnTo>
                  <a:pt x="0" y="0"/>
                </a:lnTo>
                <a:lnTo>
                  <a:pt x="0" y="196088"/>
                </a:lnTo>
                <a:lnTo>
                  <a:pt x="44831" y="196088"/>
                </a:lnTo>
                <a:lnTo>
                  <a:pt x="44831" y="0"/>
                </a:lnTo>
                <a:close/>
              </a:path>
              <a:path w="112395" h="196215">
                <a:moveTo>
                  <a:pt x="112014" y="0"/>
                </a:moveTo>
                <a:lnTo>
                  <a:pt x="67183" y="0"/>
                </a:lnTo>
                <a:lnTo>
                  <a:pt x="67183" y="196088"/>
                </a:lnTo>
                <a:lnTo>
                  <a:pt x="112014" y="196088"/>
                </a:lnTo>
                <a:lnTo>
                  <a:pt x="112014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84069" y="369519"/>
            <a:ext cx="3823970" cy="108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31544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Black"/>
                <a:cs typeface="Arial Black"/>
              </a:rPr>
              <a:t>O</a:t>
            </a:r>
            <a:endParaRPr sz="18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865"/>
              </a:spcBef>
              <a:tabLst>
                <a:tab pos="304800" algn="l"/>
              </a:tabLst>
            </a:pPr>
            <a:r>
              <a:rPr sz="1800" dirty="0">
                <a:latin typeface="Arial Black"/>
                <a:cs typeface="Arial Black"/>
              </a:rPr>
              <a:t>R	– CH</a:t>
            </a:r>
            <a:r>
              <a:rPr sz="1800" baseline="-20833" dirty="0">
                <a:latin typeface="Arial Black"/>
                <a:cs typeface="Arial Black"/>
              </a:rPr>
              <a:t>2 </a:t>
            </a:r>
            <a:r>
              <a:rPr sz="1800" dirty="0">
                <a:latin typeface="Arial Black"/>
                <a:cs typeface="Arial Black"/>
              </a:rPr>
              <a:t>–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CH</a:t>
            </a:r>
            <a:r>
              <a:rPr sz="1800" baseline="-20833" dirty="0">
                <a:solidFill>
                  <a:srgbClr val="FF0000"/>
                </a:solidFill>
                <a:latin typeface="Arial Black"/>
                <a:cs typeface="Arial Black"/>
              </a:rPr>
              <a:t>2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– CH</a:t>
            </a:r>
            <a:r>
              <a:rPr sz="1800" baseline="-20833" dirty="0">
                <a:solidFill>
                  <a:srgbClr val="FF0000"/>
                </a:solidFill>
                <a:latin typeface="Arial Black"/>
                <a:cs typeface="Arial Black"/>
              </a:rPr>
              <a:t>2 </a:t>
            </a:r>
            <a:r>
              <a:rPr sz="1800" dirty="0">
                <a:latin typeface="Arial Black"/>
                <a:cs typeface="Arial Black"/>
              </a:rPr>
              <a:t>– C –</a:t>
            </a:r>
            <a:r>
              <a:rPr sz="1800" spc="-145" dirty="0"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3300"/>
                </a:solidFill>
                <a:latin typeface="Arial Black"/>
                <a:cs typeface="Arial Black"/>
              </a:rPr>
              <a:t>SCoA</a:t>
            </a:r>
            <a:endParaRPr sz="18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Arial Black"/>
                <a:cs typeface="Arial Black"/>
              </a:rPr>
              <a:t>Acyl </a:t>
            </a:r>
            <a:r>
              <a:rPr sz="1800" dirty="0">
                <a:latin typeface="Arial Black"/>
                <a:cs typeface="Arial Black"/>
              </a:rPr>
              <a:t>CoA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86733" y="1600200"/>
            <a:ext cx="519430" cy="1598295"/>
            <a:chOff x="4086733" y="1600200"/>
            <a:chExt cx="519430" cy="1598295"/>
          </a:xfrm>
        </p:grpSpPr>
        <p:sp>
          <p:nvSpPr>
            <p:cNvPr id="5" name="object 5"/>
            <p:cNvSpPr/>
            <p:nvPr/>
          </p:nvSpPr>
          <p:spPr>
            <a:xfrm>
              <a:off x="4230116" y="1603942"/>
              <a:ext cx="375920" cy="1594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86733" y="1600200"/>
              <a:ext cx="475257" cy="15248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77005" y="1704594"/>
            <a:ext cx="512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C00000"/>
                </a:solidFill>
                <a:latin typeface="Arial Black"/>
                <a:cs typeface="Arial Black"/>
              </a:rPr>
              <a:t>F</a:t>
            </a:r>
            <a:r>
              <a:rPr sz="1800" dirty="0">
                <a:solidFill>
                  <a:srgbClr val="C00000"/>
                </a:solidFill>
                <a:latin typeface="Arial Black"/>
                <a:cs typeface="Arial Black"/>
              </a:rPr>
              <a:t>AD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9064" y="2694559"/>
            <a:ext cx="2714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896110" algn="l"/>
              </a:tabLst>
            </a:pPr>
            <a:r>
              <a:rPr sz="1800" spc="-35" dirty="0">
                <a:latin typeface="Arial Black"/>
                <a:cs typeface="Arial Black"/>
              </a:rPr>
              <a:t>2ATP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-----</a:t>
            </a:r>
            <a:r>
              <a:rPr sz="1800" spc="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ETC	</a:t>
            </a:r>
            <a:r>
              <a:rPr sz="1800" spc="-35" dirty="0">
                <a:solidFill>
                  <a:srgbClr val="C00000"/>
                </a:solidFill>
                <a:latin typeface="Arial Black"/>
                <a:cs typeface="Arial Black"/>
              </a:rPr>
              <a:t>FADH</a:t>
            </a:r>
            <a:r>
              <a:rPr sz="1800" spc="-52" baseline="-20833" dirty="0">
                <a:solidFill>
                  <a:srgbClr val="C00000"/>
                </a:solidFill>
                <a:latin typeface="Arial Black"/>
                <a:cs typeface="Arial Black"/>
              </a:rPr>
              <a:t>2</a:t>
            </a:r>
            <a:endParaRPr sz="1800" baseline="-20833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0757" y="3243198"/>
            <a:ext cx="3989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304800" algn="l"/>
                <a:tab pos="2031364" algn="l"/>
              </a:tabLst>
            </a:pPr>
            <a:r>
              <a:rPr sz="1800" dirty="0">
                <a:latin typeface="Arial Black"/>
                <a:cs typeface="Arial Black"/>
              </a:rPr>
              <a:t>R	– CH</a:t>
            </a:r>
            <a:r>
              <a:rPr sz="1800" baseline="-20833" dirty="0">
                <a:latin typeface="Arial Black"/>
                <a:cs typeface="Arial Black"/>
              </a:rPr>
              <a:t>2</a:t>
            </a:r>
            <a:r>
              <a:rPr sz="1800" spc="-15" baseline="-20833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–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CH</a:t>
            </a:r>
            <a:r>
              <a:rPr sz="1800" baseline="-20833" dirty="0">
                <a:solidFill>
                  <a:srgbClr val="FF0000"/>
                </a:solidFill>
                <a:latin typeface="Arial Black"/>
                <a:cs typeface="Arial Black"/>
              </a:rPr>
              <a:t>2	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CH</a:t>
            </a:r>
            <a:r>
              <a:rPr sz="1800" baseline="-20833" dirty="0">
                <a:solidFill>
                  <a:srgbClr val="FF0000"/>
                </a:solidFill>
                <a:latin typeface="Arial Black"/>
                <a:cs typeface="Arial Black"/>
              </a:rPr>
              <a:t>2 </a:t>
            </a:r>
            <a:r>
              <a:rPr sz="1800" dirty="0">
                <a:latin typeface="Arial Black"/>
                <a:cs typeface="Arial Black"/>
              </a:rPr>
              <a:t>– C –</a:t>
            </a:r>
            <a:r>
              <a:rPr sz="1800" spc="-100" dirty="0"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3300"/>
                </a:solidFill>
                <a:latin typeface="Arial Black"/>
                <a:cs typeface="Arial Black"/>
              </a:rPr>
              <a:t>SCoA</a:t>
            </a:r>
            <a:endParaRPr sz="1800">
              <a:latin typeface="Arial Black"/>
              <a:cs typeface="Arial Black"/>
            </a:endParaRPr>
          </a:p>
          <a:p>
            <a:pPr marL="635" algn="ctr">
              <a:lnSpc>
                <a:spcPct val="100000"/>
              </a:lnSpc>
            </a:pPr>
            <a:r>
              <a:rPr sz="1800" spc="-10" dirty="0">
                <a:latin typeface="Arial Black"/>
                <a:cs typeface="Arial Black"/>
              </a:rPr>
              <a:t>Trans-enoyl</a:t>
            </a:r>
            <a:r>
              <a:rPr sz="1800" spc="-1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CoA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97043" y="3045205"/>
            <a:ext cx="112395" cy="196215"/>
          </a:xfrm>
          <a:custGeom>
            <a:avLst/>
            <a:gdLst/>
            <a:ahLst/>
            <a:cxnLst/>
            <a:rect l="l" t="t" r="r" b="b"/>
            <a:pathLst>
              <a:path w="112395" h="196214">
                <a:moveTo>
                  <a:pt x="44831" y="0"/>
                </a:moveTo>
                <a:lnTo>
                  <a:pt x="0" y="0"/>
                </a:lnTo>
                <a:lnTo>
                  <a:pt x="0" y="196088"/>
                </a:lnTo>
                <a:lnTo>
                  <a:pt x="44831" y="196088"/>
                </a:lnTo>
                <a:lnTo>
                  <a:pt x="44831" y="0"/>
                </a:lnTo>
                <a:close/>
              </a:path>
              <a:path w="112395" h="196214">
                <a:moveTo>
                  <a:pt x="112014" y="0"/>
                </a:moveTo>
                <a:lnTo>
                  <a:pt x="67183" y="0"/>
                </a:lnTo>
                <a:lnTo>
                  <a:pt x="67183" y="196088"/>
                </a:lnTo>
                <a:lnTo>
                  <a:pt x="112014" y="196088"/>
                </a:lnTo>
                <a:lnTo>
                  <a:pt x="112014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23053" y="2138298"/>
            <a:ext cx="1956435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6884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Black"/>
                <a:cs typeface="Arial Black"/>
              </a:rPr>
              <a:t>Acyl </a:t>
            </a:r>
            <a:r>
              <a:rPr sz="1800" dirty="0">
                <a:latin typeface="Arial Black"/>
                <a:cs typeface="Arial Black"/>
              </a:rPr>
              <a:t>CoA  Deh</a:t>
            </a:r>
            <a:r>
              <a:rPr sz="1800" spc="-30" dirty="0">
                <a:latin typeface="Arial Black"/>
                <a:cs typeface="Arial Black"/>
              </a:rPr>
              <a:t>y</a:t>
            </a:r>
            <a:r>
              <a:rPr sz="1800" dirty="0">
                <a:latin typeface="Arial Black"/>
                <a:cs typeface="Arial Black"/>
              </a:rPr>
              <a:t>d</a:t>
            </a:r>
            <a:r>
              <a:rPr sz="1800" spc="25" dirty="0">
                <a:latin typeface="Arial Black"/>
                <a:cs typeface="Arial Black"/>
              </a:rPr>
              <a:t>r</a:t>
            </a:r>
            <a:r>
              <a:rPr sz="1800" dirty="0">
                <a:latin typeface="Arial Black"/>
                <a:cs typeface="Arial Black"/>
              </a:rPr>
              <a:t>ogenase</a:t>
            </a:r>
            <a:endParaRPr sz="1800">
              <a:latin typeface="Arial Black"/>
              <a:cs typeface="Arial Black"/>
            </a:endParaRPr>
          </a:p>
          <a:p>
            <a:pPr marR="448945" algn="ctr">
              <a:lnSpc>
                <a:spcPct val="100000"/>
              </a:lnSpc>
              <a:spcBef>
                <a:spcPts val="360"/>
              </a:spcBef>
            </a:pPr>
            <a:r>
              <a:rPr sz="1800" dirty="0">
                <a:latin typeface="Arial Black"/>
                <a:cs typeface="Arial Black"/>
              </a:rPr>
              <a:t>O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07586" y="3384169"/>
            <a:ext cx="224154" cy="90170"/>
          </a:xfrm>
          <a:custGeom>
            <a:avLst/>
            <a:gdLst/>
            <a:ahLst/>
            <a:cxnLst/>
            <a:rect l="l" t="t" r="r" b="b"/>
            <a:pathLst>
              <a:path w="224154" h="90170">
                <a:moveTo>
                  <a:pt x="224028" y="53848"/>
                </a:moveTo>
                <a:lnTo>
                  <a:pt x="0" y="53848"/>
                </a:lnTo>
                <a:lnTo>
                  <a:pt x="0" y="89662"/>
                </a:lnTo>
                <a:lnTo>
                  <a:pt x="224028" y="89662"/>
                </a:lnTo>
                <a:lnTo>
                  <a:pt x="224028" y="53848"/>
                </a:lnTo>
                <a:close/>
              </a:path>
              <a:path w="224154" h="90170">
                <a:moveTo>
                  <a:pt x="224028" y="0"/>
                </a:moveTo>
                <a:lnTo>
                  <a:pt x="0" y="0"/>
                </a:lnTo>
                <a:lnTo>
                  <a:pt x="0" y="35814"/>
                </a:lnTo>
                <a:lnTo>
                  <a:pt x="224028" y="35814"/>
                </a:lnTo>
                <a:lnTo>
                  <a:pt x="2240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10560" y="5453583"/>
            <a:ext cx="3721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304800" algn="l"/>
              </a:tabLst>
            </a:pPr>
            <a:r>
              <a:rPr sz="1800" dirty="0">
                <a:latin typeface="Arial Black"/>
                <a:cs typeface="Arial Black"/>
              </a:rPr>
              <a:t>R	– CH</a:t>
            </a:r>
            <a:r>
              <a:rPr sz="1800" baseline="-20833" dirty="0">
                <a:latin typeface="Arial Black"/>
                <a:cs typeface="Arial Black"/>
              </a:rPr>
              <a:t>2 </a:t>
            </a:r>
            <a:r>
              <a:rPr sz="1800" dirty="0">
                <a:latin typeface="Arial Black"/>
                <a:cs typeface="Arial Black"/>
              </a:rPr>
              <a:t>–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CH – CH</a:t>
            </a:r>
            <a:r>
              <a:rPr sz="1800" baseline="-20833" dirty="0">
                <a:solidFill>
                  <a:srgbClr val="FF0000"/>
                </a:solidFill>
                <a:latin typeface="Arial Black"/>
                <a:cs typeface="Arial Black"/>
              </a:rPr>
              <a:t>2 </a:t>
            </a:r>
            <a:r>
              <a:rPr sz="1800" dirty="0">
                <a:latin typeface="Arial Black"/>
                <a:cs typeface="Arial Black"/>
              </a:rPr>
              <a:t>– C –</a:t>
            </a:r>
            <a:r>
              <a:rPr sz="1800" spc="-345" dirty="0"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3300"/>
                </a:solidFill>
                <a:latin typeface="Arial Black"/>
                <a:cs typeface="Arial Black"/>
              </a:rPr>
              <a:t>SCoA</a:t>
            </a:r>
            <a:endParaRPr sz="1800">
              <a:latin typeface="Arial Black"/>
              <a:cs typeface="Arial Black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Arial Black"/>
                <a:cs typeface="Arial Black"/>
              </a:rPr>
              <a:t>β - </a:t>
            </a:r>
            <a:r>
              <a:rPr sz="1800" spc="-15" dirty="0">
                <a:latin typeface="Arial Black"/>
                <a:cs typeface="Arial Black"/>
              </a:rPr>
              <a:t>Hydroxyacyl</a:t>
            </a:r>
            <a:r>
              <a:rPr sz="1800" spc="-2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CoA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97043" y="5255005"/>
            <a:ext cx="112395" cy="196215"/>
          </a:xfrm>
          <a:custGeom>
            <a:avLst/>
            <a:gdLst/>
            <a:ahLst/>
            <a:cxnLst/>
            <a:rect l="l" t="t" r="r" b="b"/>
            <a:pathLst>
              <a:path w="112395" h="196214">
                <a:moveTo>
                  <a:pt x="44831" y="0"/>
                </a:moveTo>
                <a:lnTo>
                  <a:pt x="0" y="0"/>
                </a:lnTo>
                <a:lnTo>
                  <a:pt x="0" y="196088"/>
                </a:lnTo>
                <a:lnTo>
                  <a:pt x="44831" y="196088"/>
                </a:lnTo>
                <a:lnTo>
                  <a:pt x="44831" y="0"/>
                </a:lnTo>
                <a:close/>
              </a:path>
              <a:path w="112395" h="196214">
                <a:moveTo>
                  <a:pt x="112014" y="0"/>
                </a:moveTo>
                <a:lnTo>
                  <a:pt x="67183" y="0"/>
                </a:lnTo>
                <a:lnTo>
                  <a:pt x="67183" y="196088"/>
                </a:lnTo>
                <a:lnTo>
                  <a:pt x="112014" y="196088"/>
                </a:lnTo>
                <a:lnTo>
                  <a:pt x="112014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09820" y="4271264"/>
            <a:ext cx="1375410" cy="97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 Black"/>
                <a:cs typeface="Arial Black"/>
              </a:rPr>
              <a:t>Enoyl</a:t>
            </a:r>
            <a:r>
              <a:rPr sz="1800" spc="-7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CoA  </a:t>
            </a:r>
            <a:r>
              <a:rPr sz="1800" spc="-5" dirty="0">
                <a:latin typeface="Arial Black"/>
                <a:cs typeface="Arial Black"/>
              </a:rPr>
              <a:t>Hydratase</a:t>
            </a:r>
            <a:endParaRPr sz="1800">
              <a:latin typeface="Arial Black"/>
              <a:cs typeface="Arial Black"/>
            </a:endParaRPr>
          </a:p>
          <a:p>
            <a:pPr marL="367665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Arial Black"/>
                <a:cs typeface="Arial Black"/>
              </a:rPr>
              <a:t>O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11346" y="4942713"/>
            <a:ext cx="406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OH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173095" y="4099559"/>
            <a:ext cx="1583690" cy="1534795"/>
            <a:chOff x="3173095" y="4099559"/>
            <a:chExt cx="1583690" cy="1534795"/>
          </a:xfrm>
        </p:grpSpPr>
        <p:sp>
          <p:nvSpPr>
            <p:cNvPr id="18" name="object 18"/>
            <p:cNvSpPr/>
            <p:nvPr/>
          </p:nvSpPr>
          <p:spPr>
            <a:xfrm>
              <a:off x="3993261" y="5194299"/>
              <a:ext cx="90805" cy="279400"/>
            </a:xfrm>
            <a:custGeom>
              <a:avLst/>
              <a:gdLst/>
              <a:ahLst/>
              <a:cxnLst/>
              <a:rect l="l" t="t" r="r" b="b"/>
              <a:pathLst>
                <a:path w="90804" h="279400">
                  <a:moveTo>
                    <a:pt x="9067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246380"/>
                  </a:lnTo>
                  <a:lnTo>
                    <a:pt x="0" y="279400"/>
                  </a:lnTo>
                  <a:lnTo>
                    <a:pt x="90678" y="279400"/>
                  </a:lnTo>
                  <a:lnTo>
                    <a:pt x="90678" y="246380"/>
                  </a:lnTo>
                  <a:lnTo>
                    <a:pt x="63271" y="246380"/>
                  </a:lnTo>
                  <a:lnTo>
                    <a:pt x="63271" y="246253"/>
                  </a:lnTo>
                  <a:lnTo>
                    <a:pt x="90678" y="246253"/>
                  </a:lnTo>
                  <a:lnTo>
                    <a:pt x="90678" y="33159"/>
                  </a:lnTo>
                  <a:lnTo>
                    <a:pt x="63271" y="33159"/>
                  </a:lnTo>
                  <a:lnTo>
                    <a:pt x="63271" y="33020"/>
                  </a:lnTo>
                  <a:lnTo>
                    <a:pt x="90678" y="33020"/>
                  </a:lnTo>
                  <a:lnTo>
                    <a:pt x="906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79748" y="4099559"/>
              <a:ext cx="676655" cy="15346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74524" y="4114799"/>
              <a:ext cx="287655" cy="1143635"/>
            </a:xfrm>
            <a:custGeom>
              <a:avLst/>
              <a:gdLst/>
              <a:ahLst/>
              <a:cxnLst/>
              <a:rect l="l" t="t" r="r" b="b"/>
              <a:pathLst>
                <a:path w="287654" h="1143635">
                  <a:moveTo>
                    <a:pt x="27668" y="855811"/>
                  </a:moveTo>
                  <a:lnTo>
                    <a:pt x="15662" y="859917"/>
                  </a:lnTo>
                  <a:lnTo>
                    <a:pt x="6123" y="868350"/>
                  </a:lnTo>
                  <a:lnTo>
                    <a:pt x="787" y="879379"/>
                  </a:lnTo>
                  <a:lnTo>
                    <a:pt x="0" y="891599"/>
                  </a:lnTo>
                  <a:lnTo>
                    <a:pt x="4105" y="903605"/>
                  </a:lnTo>
                  <a:lnTo>
                    <a:pt x="143551" y="1143127"/>
                  </a:lnTo>
                  <a:lnTo>
                    <a:pt x="180660" y="1079627"/>
                  </a:lnTo>
                  <a:lnTo>
                    <a:pt x="111547" y="1079627"/>
                  </a:lnTo>
                  <a:lnTo>
                    <a:pt x="111631" y="961199"/>
                  </a:lnTo>
                  <a:lnTo>
                    <a:pt x="59350" y="871474"/>
                  </a:lnTo>
                  <a:lnTo>
                    <a:pt x="50917" y="861935"/>
                  </a:lnTo>
                  <a:lnTo>
                    <a:pt x="39887" y="856599"/>
                  </a:lnTo>
                  <a:lnTo>
                    <a:pt x="27668" y="855811"/>
                  </a:lnTo>
                  <a:close/>
                </a:path>
                <a:path w="287654" h="1143635">
                  <a:moveTo>
                    <a:pt x="111631" y="961199"/>
                  </a:moveTo>
                  <a:lnTo>
                    <a:pt x="111547" y="1079627"/>
                  </a:lnTo>
                  <a:lnTo>
                    <a:pt x="124374" y="1079627"/>
                  </a:lnTo>
                  <a:lnTo>
                    <a:pt x="124386" y="1063498"/>
                  </a:lnTo>
                  <a:lnTo>
                    <a:pt x="115992" y="1063498"/>
                  </a:lnTo>
                  <a:lnTo>
                    <a:pt x="124396" y="1049117"/>
                  </a:lnTo>
                  <a:lnTo>
                    <a:pt x="124442" y="983187"/>
                  </a:lnTo>
                  <a:lnTo>
                    <a:pt x="111631" y="961199"/>
                  </a:lnTo>
                  <a:close/>
                </a:path>
                <a:path w="287654" h="1143635">
                  <a:moveTo>
                    <a:pt x="137238" y="1027141"/>
                  </a:moveTo>
                  <a:lnTo>
                    <a:pt x="124396" y="1049117"/>
                  </a:lnTo>
                  <a:lnTo>
                    <a:pt x="124374" y="1079627"/>
                  </a:lnTo>
                  <a:lnTo>
                    <a:pt x="137201" y="1079627"/>
                  </a:lnTo>
                  <a:lnTo>
                    <a:pt x="137238" y="1027141"/>
                  </a:lnTo>
                  <a:close/>
                </a:path>
                <a:path w="287654" h="1143635">
                  <a:moveTo>
                    <a:pt x="143655" y="1016160"/>
                  </a:moveTo>
                  <a:lnTo>
                    <a:pt x="137238" y="1027141"/>
                  </a:lnTo>
                  <a:lnTo>
                    <a:pt x="137201" y="1079627"/>
                  </a:lnTo>
                  <a:lnTo>
                    <a:pt x="175555" y="1079627"/>
                  </a:lnTo>
                  <a:lnTo>
                    <a:pt x="175567" y="1063498"/>
                  </a:lnTo>
                  <a:lnTo>
                    <a:pt x="171237" y="1063498"/>
                  </a:lnTo>
                  <a:lnTo>
                    <a:pt x="143655" y="1016160"/>
                  </a:lnTo>
                  <a:close/>
                </a:path>
                <a:path w="287654" h="1143635">
                  <a:moveTo>
                    <a:pt x="259869" y="855938"/>
                  </a:moveTo>
                  <a:lnTo>
                    <a:pt x="175639" y="961430"/>
                  </a:lnTo>
                  <a:lnTo>
                    <a:pt x="175555" y="1079627"/>
                  </a:lnTo>
                  <a:lnTo>
                    <a:pt x="180660" y="1079627"/>
                  </a:lnTo>
                  <a:lnTo>
                    <a:pt x="283378" y="903858"/>
                  </a:lnTo>
                  <a:lnTo>
                    <a:pt x="287486" y="891833"/>
                  </a:lnTo>
                  <a:lnTo>
                    <a:pt x="286712" y="879570"/>
                  </a:lnTo>
                  <a:lnTo>
                    <a:pt x="281414" y="868497"/>
                  </a:lnTo>
                  <a:lnTo>
                    <a:pt x="271948" y="860044"/>
                  </a:lnTo>
                  <a:lnTo>
                    <a:pt x="259869" y="855938"/>
                  </a:lnTo>
                  <a:close/>
                </a:path>
                <a:path w="287654" h="1143635">
                  <a:moveTo>
                    <a:pt x="124396" y="1049117"/>
                  </a:moveTo>
                  <a:lnTo>
                    <a:pt x="115992" y="1063498"/>
                  </a:lnTo>
                  <a:lnTo>
                    <a:pt x="124386" y="1063498"/>
                  </a:lnTo>
                  <a:lnTo>
                    <a:pt x="124396" y="1049117"/>
                  </a:lnTo>
                  <a:close/>
                </a:path>
                <a:path w="287654" h="1143635">
                  <a:moveTo>
                    <a:pt x="175639" y="961430"/>
                  </a:moveTo>
                  <a:lnTo>
                    <a:pt x="143655" y="1016160"/>
                  </a:lnTo>
                  <a:lnTo>
                    <a:pt x="171237" y="1063498"/>
                  </a:lnTo>
                  <a:lnTo>
                    <a:pt x="175567" y="1063498"/>
                  </a:lnTo>
                  <a:lnTo>
                    <a:pt x="175639" y="961430"/>
                  </a:lnTo>
                  <a:close/>
                </a:path>
                <a:path w="287654" h="1143635">
                  <a:moveTo>
                    <a:pt x="124442" y="983187"/>
                  </a:moveTo>
                  <a:lnTo>
                    <a:pt x="124396" y="1049117"/>
                  </a:lnTo>
                  <a:lnTo>
                    <a:pt x="137238" y="1027141"/>
                  </a:lnTo>
                  <a:lnTo>
                    <a:pt x="137254" y="1005174"/>
                  </a:lnTo>
                  <a:lnTo>
                    <a:pt x="124442" y="983187"/>
                  </a:lnTo>
                  <a:close/>
                </a:path>
                <a:path w="287654" h="1143635">
                  <a:moveTo>
                    <a:pt x="137254" y="1005174"/>
                  </a:moveTo>
                  <a:lnTo>
                    <a:pt x="137238" y="1027141"/>
                  </a:lnTo>
                  <a:lnTo>
                    <a:pt x="143655" y="1016160"/>
                  </a:lnTo>
                  <a:lnTo>
                    <a:pt x="137254" y="1005174"/>
                  </a:lnTo>
                  <a:close/>
                </a:path>
                <a:path w="287654" h="1143635">
                  <a:moveTo>
                    <a:pt x="176317" y="0"/>
                  </a:moveTo>
                  <a:lnTo>
                    <a:pt x="137963" y="0"/>
                  </a:lnTo>
                  <a:lnTo>
                    <a:pt x="137254" y="1005174"/>
                  </a:lnTo>
                  <a:lnTo>
                    <a:pt x="143655" y="1016160"/>
                  </a:lnTo>
                  <a:lnTo>
                    <a:pt x="175639" y="961430"/>
                  </a:lnTo>
                  <a:lnTo>
                    <a:pt x="176317" y="0"/>
                  </a:lnTo>
                  <a:close/>
                </a:path>
                <a:path w="287654" h="1143635">
                  <a:moveTo>
                    <a:pt x="125136" y="0"/>
                  </a:moveTo>
                  <a:lnTo>
                    <a:pt x="112309" y="0"/>
                  </a:lnTo>
                  <a:lnTo>
                    <a:pt x="111631" y="961199"/>
                  </a:lnTo>
                  <a:lnTo>
                    <a:pt x="124442" y="983187"/>
                  </a:lnTo>
                  <a:lnTo>
                    <a:pt x="12513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73095" y="4164756"/>
              <a:ext cx="1292225" cy="490220"/>
            </a:xfrm>
            <a:custGeom>
              <a:avLst/>
              <a:gdLst/>
              <a:ahLst/>
              <a:cxnLst/>
              <a:rect l="l" t="t" r="r" b="b"/>
              <a:pathLst>
                <a:path w="1292225" h="490220">
                  <a:moveTo>
                    <a:pt x="843816" y="337819"/>
                  </a:moveTo>
                  <a:lnTo>
                    <a:pt x="721741" y="337819"/>
                  </a:lnTo>
                  <a:lnTo>
                    <a:pt x="1257172" y="490219"/>
                  </a:lnTo>
                  <a:lnTo>
                    <a:pt x="1267444" y="490219"/>
                  </a:lnTo>
                  <a:lnTo>
                    <a:pt x="1272246" y="488950"/>
                  </a:lnTo>
                  <a:lnTo>
                    <a:pt x="1253108" y="488950"/>
                  </a:lnTo>
                  <a:lnTo>
                    <a:pt x="1068131" y="401895"/>
                  </a:lnTo>
                  <a:lnTo>
                    <a:pt x="843816" y="337819"/>
                  </a:lnTo>
                  <a:close/>
                </a:path>
                <a:path w="1292225" h="490220">
                  <a:moveTo>
                    <a:pt x="1068131" y="401895"/>
                  </a:moveTo>
                  <a:lnTo>
                    <a:pt x="1253108" y="488950"/>
                  </a:lnTo>
                  <a:lnTo>
                    <a:pt x="1256951" y="478446"/>
                  </a:lnTo>
                  <a:lnTo>
                    <a:pt x="1134785" y="420934"/>
                  </a:lnTo>
                  <a:lnTo>
                    <a:pt x="1068131" y="401895"/>
                  </a:lnTo>
                  <a:close/>
                </a:path>
                <a:path w="1292225" h="490220">
                  <a:moveTo>
                    <a:pt x="1261660" y="468293"/>
                  </a:moveTo>
                  <a:lnTo>
                    <a:pt x="1257681" y="478789"/>
                  </a:lnTo>
                  <a:lnTo>
                    <a:pt x="1256826" y="478789"/>
                  </a:lnTo>
                  <a:lnTo>
                    <a:pt x="1253108" y="488950"/>
                  </a:lnTo>
                  <a:lnTo>
                    <a:pt x="1272246" y="488950"/>
                  </a:lnTo>
                  <a:lnTo>
                    <a:pt x="1277048" y="487680"/>
                  </a:lnTo>
                  <a:lnTo>
                    <a:pt x="1285033" y="482600"/>
                  </a:lnTo>
                  <a:lnTo>
                    <a:pt x="1287353" y="478789"/>
                  </a:lnTo>
                  <a:lnTo>
                    <a:pt x="1257681" y="478789"/>
                  </a:lnTo>
                  <a:lnTo>
                    <a:pt x="1256951" y="478446"/>
                  </a:lnTo>
                  <a:lnTo>
                    <a:pt x="1287562" y="478446"/>
                  </a:lnTo>
                  <a:lnTo>
                    <a:pt x="1290446" y="473709"/>
                  </a:lnTo>
                  <a:lnTo>
                    <a:pt x="1291301" y="468630"/>
                  </a:lnTo>
                  <a:lnTo>
                    <a:pt x="1262380" y="468630"/>
                  </a:lnTo>
                  <a:lnTo>
                    <a:pt x="1261660" y="468293"/>
                  </a:lnTo>
                  <a:close/>
                </a:path>
                <a:path w="1292225" h="490220">
                  <a:moveTo>
                    <a:pt x="1134785" y="420934"/>
                  </a:moveTo>
                  <a:lnTo>
                    <a:pt x="1256951" y="478446"/>
                  </a:lnTo>
                  <a:lnTo>
                    <a:pt x="1260811" y="467896"/>
                  </a:lnTo>
                  <a:lnTo>
                    <a:pt x="1200542" y="439717"/>
                  </a:lnTo>
                  <a:lnTo>
                    <a:pt x="1134785" y="420934"/>
                  </a:lnTo>
                  <a:close/>
                </a:path>
                <a:path w="1292225" h="490220">
                  <a:moveTo>
                    <a:pt x="1265464" y="458262"/>
                  </a:moveTo>
                  <a:lnTo>
                    <a:pt x="1261660" y="468293"/>
                  </a:lnTo>
                  <a:lnTo>
                    <a:pt x="1262380" y="468630"/>
                  </a:lnTo>
                  <a:lnTo>
                    <a:pt x="1266190" y="458469"/>
                  </a:lnTo>
                  <a:lnTo>
                    <a:pt x="1265464" y="458262"/>
                  </a:lnTo>
                  <a:close/>
                </a:path>
                <a:path w="1292225" h="490220">
                  <a:moveTo>
                    <a:pt x="916305" y="270509"/>
                  </a:moveTo>
                  <a:lnTo>
                    <a:pt x="876865" y="288383"/>
                  </a:lnTo>
                  <a:lnTo>
                    <a:pt x="1074516" y="380794"/>
                  </a:lnTo>
                  <a:lnTo>
                    <a:pt x="1272158" y="436880"/>
                  </a:lnTo>
                  <a:lnTo>
                    <a:pt x="1268096" y="447983"/>
                  </a:lnTo>
                  <a:lnTo>
                    <a:pt x="1269238" y="448309"/>
                  </a:lnTo>
                  <a:lnTo>
                    <a:pt x="1265464" y="458262"/>
                  </a:lnTo>
                  <a:lnTo>
                    <a:pt x="1266190" y="458469"/>
                  </a:lnTo>
                  <a:lnTo>
                    <a:pt x="1262380" y="468630"/>
                  </a:lnTo>
                  <a:lnTo>
                    <a:pt x="1291301" y="468630"/>
                  </a:lnTo>
                  <a:lnTo>
                    <a:pt x="1292155" y="463550"/>
                  </a:lnTo>
                  <a:lnTo>
                    <a:pt x="1290113" y="453389"/>
                  </a:lnTo>
                  <a:lnTo>
                    <a:pt x="1284714" y="444500"/>
                  </a:lnTo>
                  <a:lnTo>
                    <a:pt x="1276350" y="438150"/>
                  </a:lnTo>
                  <a:lnTo>
                    <a:pt x="916305" y="270509"/>
                  </a:lnTo>
                  <a:close/>
                </a:path>
                <a:path w="1292225" h="490220">
                  <a:moveTo>
                    <a:pt x="1264442" y="457970"/>
                  </a:moveTo>
                  <a:lnTo>
                    <a:pt x="1260811" y="467896"/>
                  </a:lnTo>
                  <a:lnTo>
                    <a:pt x="1261660" y="468293"/>
                  </a:lnTo>
                  <a:lnTo>
                    <a:pt x="1265464" y="458262"/>
                  </a:lnTo>
                  <a:lnTo>
                    <a:pt x="1264442" y="457970"/>
                  </a:lnTo>
                  <a:close/>
                </a:path>
                <a:path w="1292225" h="490220">
                  <a:moveTo>
                    <a:pt x="1200542" y="439717"/>
                  </a:moveTo>
                  <a:lnTo>
                    <a:pt x="1260811" y="467896"/>
                  </a:lnTo>
                  <a:lnTo>
                    <a:pt x="1264442" y="457970"/>
                  </a:lnTo>
                  <a:lnTo>
                    <a:pt x="1200542" y="439717"/>
                  </a:lnTo>
                  <a:close/>
                </a:path>
                <a:path w="1292225" h="490220">
                  <a:moveTo>
                    <a:pt x="1139615" y="411231"/>
                  </a:moveTo>
                  <a:lnTo>
                    <a:pt x="1200542" y="439717"/>
                  </a:lnTo>
                  <a:lnTo>
                    <a:pt x="1264442" y="457970"/>
                  </a:lnTo>
                  <a:lnTo>
                    <a:pt x="1268096" y="447983"/>
                  </a:lnTo>
                  <a:lnTo>
                    <a:pt x="1139615" y="411231"/>
                  </a:lnTo>
                  <a:close/>
                </a:path>
                <a:path w="1292225" h="490220">
                  <a:moveTo>
                    <a:pt x="1074516" y="380794"/>
                  </a:moveTo>
                  <a:lnTo>
                    <a:pt x="1139615" y="411231"/>
                  </a:lnTo>
                  <a:lnTo>
                    <a:pt x="1268096" y="447983"/>
                  </a:lnTo>
                  <a:lnTo>
                    <a:pt x="1272158" y="436880"/>
                  </a:lnTo>
                  <a:lnTo>
                    <a:pt x="1074516" y="380794"/>
                  </a:lnTo>
                  <a:close/>
                </a:path>
                <a:path w="1292225" h="490220">
                  <a:moveTo>
                    <a:pt x="1007931" y="373563"/>
                  </a:moveTo>
                  <a:lnTo>
                    <a:pt x="1068131" y="401895"/>
                  </a:lnTo>
                  <a:lnTo>
                    <a:pt x="1134785" y="420934"/>
                  </a:lnTo>
                  <a:lnTo>
                    <a:pt x="1074777" y="392684"/>
                  </a:lnTo>
                  <a:lnTo>
                    <a:pt x="1007931" y="373563"/>
                  </a:lnTo>
                  <a:close/>
                </a:path>
                <a:path w="1292225" h="490220">
                  <a:moveTo>
                    <a:pt x="1011590" y="362938"/>
                  </a:moveTo>
                  <a:lnTo>
                    <a:pt x="1074777" y="392684"/>
                  </a:lnTo>
                  <a:lnTo>
                    <a:pt x="1139615" y="411231"/>
                  </a:lnTo>
                  <a:lnTo>
                    <a:pt x="1074516" y="380794"/>
                  </a:lnTo>
                  <a:lnTo>
                    <a:pt x="1011590" y="362938"/>
                  </a:lnTo>
                  <a:close/>
                </a:path>
                <a:path w="1292225" h="490220">
                  <a:moveTo>
                    <a:pt x="945510" y="344186"/>
                  </a:moveTo>
                  <a:lnTo>
                    <a:pt x="1007931" y="373563"/>
                  </a:lnTo>
                  <a:lnTo>
                    <a:pt x="1074777" y="392684"/>
                  </a:lnTo>
                  <a:lnTo>
                    <a:pt x="1011590" y="362938"/>
                  </a:lnTo>
                  <a:lnTo>
                    <a:pt x="945510" y="344186"/>
                  </a:lnTo>
                  <a:close/>
                </a:path>
                <a:path w="1292225" h="490220">
                  <a:moveTo>
                    <a:pt x="761959" y="292100"/>
                  </a:moveTo>
                  <a:lnTo>
                    <a:pt x="722630" y="292100"/>
                  </a:lnTo>
                  <a:lnTo>
                    <a:pt x="725169" y="293369"/>
                  </a:lnTo>
                  <a:lnTo>
                    <a:pt x="727582" y="293369"/>
                  </a:lnTo>
                  <a:lnTo>
                    <a:pt x="1007931" y="373563"/>
                  </a:lnTo>
                  <a:lnTo>
                    <a:pt x="945452" y="344169"/>
                  </a:lnTo>
                  <a:lnTo>
                    <a:pt x="761959" y="292100"/>
                  </a:lnTo>
                  <a:close/>
                </a:path>
                <a:path w="1292225" h="490220">
                  <a:moveTo>
                    <a:pt x="652272" y="54610"/>
                  </a:moveTo>
                  <a:lnTo>
                    <a:pt x="504825" y="54610"/>
                  </a:lnTo>
                  <a:lnTo>
                    <a:pt x="547624" y="55879"/>
                  </a:lnTo>
                  <a:lnTo>
                    <a:pt x="589915" y="58419"/>
                  </a:lnTo>
                  <a:lnTo>
                    <a:pt x="631063" y="62229"/>
                  </a:lnTo>
                  <a:lnTo>
                    <a:pt x="670941" y="67310"/>
                  </a:lnTo>
                  <a:lnTo>
                    <a:pt x="709168" y="74929"/>
                  </a:lnTo>
                  <a:lnTo>
                    <a:pt x="762127" y="86359"/>
                  </a:lnTo>
                  <a:lnTo>
                    <a:pt x="809625" y="101600"/>
                  </a:lnTo>
                  <a:lnTo>
                    <a:pt x="850265" y="118109"/>
                  </a:lnTo>
                  <a:lnTo>
                    <a:pt x="861949" y="124459"/>
                  </a:lnTo>
                  <a:lnTo>
                    <a:pt x="869569" y="128269"/>
                  </a:lnTo>
                  <a:lnTo>
                    <a:pt x="877062" y="133350"/>
                  </a:lnTo>
                  <a:lnTo>
                    <a:pt x="883793" y="138430"/>
                  </a:lnTo>
                  <a:lnTo>
                    <a:pt x="889634" y="142239"/>
                  </a:lnTo>
                  <a:lnTo>
                    <a:pt x="894842" y="146050"/>
                  </a:lnTo>
                  <a:lnTo>
                    <a:pt x="899414" y="151130"/>
                  </a:lnTo>
                  <a:lnTo>
                    <a:pt x="903096" y="154939"/>
                  </a:lnTo>
                  <a:lnTo>
                    <a:pt x="914336" y="180339"/>
                  </a:lnTo>
                  <a:lnTo>
                    <a:pt x="914272" y="181609"/>
                  </a:lnTo>
                  <a:lnTo>
                    <a:pt x="909193" y="195580"/>
                  </a:lnTo>
                  <a:lnTo>
                    <a:pt x="906780" y="199389"/>
                  </a:lnTo>
                  <a:lnTo>
                    <a:pt x="903985" y="201930"/>
                  </a:lnTo>
                  <a:lnTo>
                    <a:pt x="900430" y="207009"/>
                  </a:lnTo>
                  <a:lnTo>
                    <a:pt x="896493" y="210819"/>
                  </a:lnTo>
                  <a:lnTo>
                    <a:pt x="891794" y="214630"/>
                  </a:lnTo>
                  <a:lnTo>
                    <a:pt x="886206" y="218439"/>
                  </a:lnTo>
                  <a:lnTo>
                    <a:pt x="880364" y="223519"/>
                  </a:lnTo>
                  <a:lnTo>
                    <a:pt x="873379" y="227330"/>
                  </a:lnTo>
                  <a:lnTo>
                    <a:pt x="866394" y="232409"/>
                  </a:lnTo>
                  <a:lnTo>
                    <a:pt x="858139" y="236219"/>
                  </a:lnTo>
                  <a:lnTo>
                    <a:pt x="849757" y="241300"/>
                  </a:lnTo>
                  <a:lnTo>
                    <a:pt x="840232" y="245109"/>
                  </a:lnTo>
                  <a:lnTo>
                    <a:pt x="833699" y="248919"/>
                  </a:lnTo>
                  <a:lnTo>
                    <a:pt x="828738" y="255269"/>
                  </a:lnTo>
                  <a:lnTo>
                    <a:pt x="825587" y="262889"/>
                  </a:lnTo>
                  <a:lnTo>
                    <a:pt x="824483" y="270509"/>
                  </a:lnTo>
                  <a:lnTo>
                    <a:pt x="825587" y="278130"/>
                  </a:lnTo>
                  <a:lnTo>
                    <a:pt x="945510" y="344186"/>
                  </a:lnTo>
                  <a:lnTo>
                    <a:pt x="1011590" y="362938"/>
                  </a:lnTo>
                  <a:lnTo>
                    <a:pt x="844931" y="284480"/>
                  </a:lnTo>
                  <a:lnTo>
                    <a:pt x="839089" y="281939"/>
                  </a:lnTo>
                  <a:lnTo>
                    <a:pt x="835406" y="276859"/>
                  </a:lnTo>
                  <a:lnTo>
                    <a:pt x="835406" y="264159"/>
                  </a:lnTo>
                  <a:lnTo>
                    <a:pt x="839089" y="257809"/>
                  </a:lnTo>
                  <a:lnTo>
                    <a:pt x="844804" y="255269"/>
                  </a:lnTo>
                  <a:lnTo>
                    <a:pt x="854582" y="250189"/>
                  </a:lnTo>
                  <a:lnTo>
                    <a:pt x="863472" y="246380"/>
                  </a:lnTo>
                  <a:lnTo>
                    <a:pt x="871982" y="241300"/>
                  </a:lnTo>
                  <a:lnTo>
                    <a:pt x="879475" y="237489"/>
                  </a:lnTo>
                  <a:lnTo>
                    <a:pt x="886714" y="232409"/>
                  </a:lnTo>
                  <a:lnTo>
                    <a:pt x="893191" y="227330"/>
                  </a:lnTo>
                  <a:lnTo>
                    <a:pt x="899032" y="222250"/>
                  </a:lnTo>
                  <a:lnTo>
                    <a:pt x="904240" y="218439"/>
                  </a:lnTo>
                  <a:lnTo>
                    <a:pt x="908684" y="213359"/>
                  </a:lnTo>
                  <a:lnTo>
                    <a:pt x="912749" y="209550"/>
                  </a:lnTo>
                  <a:lnTo>
                    <a:pt x="916051" y="204469"/>
                  </a:lnTo>
                  <a:lnTo>
                    <a:pt x="918844" y="200659"/>
                  </a:lnTo>
                  <a:lnTo>
                    <a:pt x="921131" y="196850"/>
                  </a:lnTo>
                  <a:lnTo>
                    <a:pt x="922782" y="191769"/>
                  </a:lnTo>
                  <a:lnTo>
                    <a:pt x="924052" y="189230"/>
                  </a:lnTo>
                  <a:lnTo>
                    <a:pt x="924941" y="185419"/>
                  </a:lnTo>
                  <a:lnTo>
                    <a:pt x="925194" y="181609"/>
                  </a:lnTo>
                  <a:lnTo>
                    <a:pt x="925068" y="175259"/>
                  </a:lnTo>
                  <a:lnTo>
                    <a:pt x="914907" y="152400"/>
                  </a:lnTo>
                  <a:lnTo>
                    <a:pt x="911097" y="147319"/>
                  </a:lnTo>
                  <a:lnTo>
                    <a:pt x="906907" y="143509"/>
                  </a:lnTo>
                  <a:lnTo>
                    <a:pt x="901827" y="138430"/>
                  </a:lnTo>
                  <a:lnTo>
                    <a:pt x="896239" y="133350"/>
                  </a:lnTo>
                  <a:lnTo>
                    <a:pt x="889889" y="128269"/>
                  </a:lnTo>
                  <a:lnTo>
                    <a:pt x="882904" y="124459"/>
                  </a:lnTo>
                  <a:lnTo>
                    <a:pt x="875157" y="119380"/>
                  </a:lnTo>
                  <a:lnTo>
                    <a:pt x="827913" y="96519"/>
                  </a:lnTo>
                  <a:lnTo>
                    <a:pt x="813181" y="91439"/>
                  </a:lnTo>
                  <a:lnTo>
                    <a:pt x="797814" y="85089"/>
                  </a:lnTo>
                  <a:lnTo>
                    <a:pt x="781557" y="80010"/>
                  </a:lnTo>
                  <a:lnTo>
                    <a:pt x="764794" y="76200"/>
                  </a:lnTo>
                  <a:lnTo>
                    <a:pt x="747521" y="71119"/>
                  </a:lnTo>
                  <a:lnTo>
                    <a:pt x="710945" y="63500"/>
                  </a:lnTo>
                  <a:lnTo>
                    <a:pt x="672338" y="57150"/>
                  </a:lnTo>
                  <a:lnTo>
                    <a:pt x="652272" y="54610"/>
                  </a:lnTo>
                  <a:close/>
                </a:path>
                <a:path w="1292225" h="490220">
                  <a:moveTo>
                    <a:pt x="504825" y="0"/>
                  </a:moveTo>
                  <a:lnTo>
                    <a:pt x="459740" y="0"/>
                  </a:lnTo>
                  <a:lnTo>
                    <a:pt x="414655" y="1269"/>
                  </a:lnTo>
                  <a:lnTo>
                    <a:pt x="369951" y="3810"/>
                  </a:lnTo>
                  <a:lnTo>
                    <a:pt x="325628" y="8889"/>
                  </a:lnTo>
                  <a:lnTo>
                    <a:pt x="282320" y="15239"/>
                  </a:lnTo>
                  <a:lnTo>
                    <a:pt x="219709" y="26669"/>
                  </a:lnTo>
                  <a:lnTo>
                    <a:pt x="163703" y="41910"/>
                  </a:lnTo>
                  <a:lnTo>
                    <a:pt x="115316" y="59689"/>
                  </a:lnTo>
                  <a:lnTo>
                    <a:pt x="74549" y="80010"/>
                  </a:lnTo>
                  <a:lnTo>
                    <a:pt x="62737" y="86359"/>
                  </a:lnTo>
                  <a:lnTo>
                    <a:pt x="51816" y="93980"/>
                  </a:lnTo>
                  <a:lnTo>
                    <a:pt x="41656" y="102869"/>
                  </a:lnTo>
                  <a:lnTo>
                    <a:pt x="32512" y="110489"/>
                  </a:lnTo>
                  <a:lnTo>
                    <a:pt x="5842" y="148589"/>
                  </a:lnTo>
                  <a:lnTo>
                    <a:pt x="888" y="166369"/>
                  </a:lnTo>
                  <a:lnTo>
                    <a:pt x="507" y="167639"/>
                  </a:lnTo>
                  <a:lnTo>
                    <a:pt x="338" y="170180"/>
                  </a:lnTo>
                  <a:lnTo>
                    <a:pt x="222" y="172719"/>
                  </a:lnTo>
                  <a:lnTo>
                    <a:pt x="0" y="181609"/>
                  </a:lnTo>
                  <a:lnTo>
                    <a:pt x="1143" y="193039"/>
                  </a:lnTo>
                  <a:lnTo>
                    <a:pt x="2667" y="200659"/>
                  </a:lnTo>
                  <a:lnTo>
                    <a:pt x="3048" y="201930"/>
                  </a:lnTo>
                  <a:lnTo>
                    <a:pt x="3302" y="203200"/>
                  </a:lnTo>
                  <a:lnTo>
                    <a:pt x="8000" y="214630"/>
                  </a:lnTo>
                  <a:lnTo>
                    <a:pt x="13462" y="224789"/>
                  </a:lnTo>
                  <a:lnTo>
                    <a:pt x="20193" y="233680"/>
                  </a:lnTo>
                  <a:lnTo>
                    <a:pt x="27812" y="243839"/>
                  </a:lnTo>
                  <a:lnTo>
                    <a:pt x="36703" y="251459"/>
                  </a:lnTo>
                  <a:lnTo>
                    <a:pt x="46355" y="260350"/>
                  </a:lnTo>
                  <a:lnTo>
                    <a:pt x="57150" y="267969"/>
                  </a:lnTo>
                  <a:lnTo>
                    <a:pt x="95757" y="290830"/>
                  </a:lnTo>
                  <a:lnTo>
                    <a:pt x="141731" y="309880"/>
                  </a:lnTo>
                  <a:lnTo>
                    <a:pt x="193547" y="325119"/>
                  </a:lnTo>
                  <a:lnTo>
                    <a:pt x="284334" y="344186"/>
                  </a:lnTo>
                  <a:lnTo>
                    <a:pt x="332740" y="350519"/>
                  </a:lnTo>
                  <a:lnTo>
                    <a:pt x="419734" y="358139"/>
                  </a:lnTo>
                  <a:lnTo>
                    <a:pt x="464312" y="359409"/>
                  </a:lnTo>
                  <a:lnTo>
                    <a:pt x="509269" y="359409"/>
                  </a:lnTo>
                  <a:lnTo>
                    <a:pt x="599185" y="354330"/>
                  </a:lnTo>
                  <a:lnTo>
                    <a:pt x="686816" y="344169"/>
                  </a:lnTo>
                  <a:lnTo>
                    <a:pt x="721741" y="337819"/>
                  </a:lnTo>
                  <a:lnTo>
                    <a:pt x="843816" y="337819"/>
                  </a:lnTo>
                  <a:lnTo>
                    <a:pt x="803801" y="326389"/>
                  </a:lnTo>
                  <a:lnTo>
                    <a:pt x="464312" y="326389"/>
                  </a:lnTo>
                  <a:lnTo>
                    <a:pt x="420751" y="325119"/>
                  </a:lnTo>
                  <a:lnTo>
                    <a:pt x="377825" y="322580"/>
                  </a:lnTo>
                  <a:lnTo>
                    <a:pt x="295275" y="312419"/>
                  </a:lnTo>
                  <a:lnTo>
                    <a:pt x="256285" y="306069"/>
                  </a:lnTo>
                  <a:lnTo>
                    <a:pt x="184531" y="288289"/>
                  </a:lnTo>
                  <a:lnTo>
                    <a:pt x="137287" y="273050"/>
                  </a:lnTo>
                  <a:lnTo>
                    <a:pt x="97028" y="254000"/>
                  </a:lnTo>
                  <a:lnTo>
                    <a:pt x="75184" y="240030"/>
                  </a:lnTo>
                  <a:lnTo>
                    <a:pt x="66040" y="233680"/>
                  </a:lnTo>
                  <a:lnTo>
                    <a:pt x="37084" y="199389"/>
                  </a:lnTo>
                  <a:lnTo>
                    <a:pt x="32850" y="180339"/>
                  </a:lnTo>
                  <a:lnTo>
                    <a:pt x="32918" y="176530"/>
                  </a:lnTo>
                  <a:lnTo>
                    <a:pt x="50037" y="139700"/>
                  </a:lnTo>
                  <a:lnTo>
                    <a:pt x="81406" y="114300"/>
                  </a:lnTo>
                  <a:lnTo>
                    <a:pt x="115316" y="95250"/>
                  </a:lnTo>
                  <a:lnTo>
                    <a:pt x="128524" y="90169"/>
                  </a:lnTo>
                  <a:lnTo>
                    <a:pt x="142747" y="83819"/>
                  </a:lnTo>
                  <a:lnTo>
                    <a:pt x="190881" y="68579"/>
                  </a:lnTo>
                  <a:lnTo>
                    <a:pt x="288163" y="46989"/>
                  </a:lnTo>
                  <a:lnTo>
                    <a:pt x="373253" y="36829"/>
                  </a:lnTo>
                  <a:lnTo>
                    <a:pt x="416814" y="34289"/>
                  </a:lnTo>
                  <a:lnTo>
                    <a:pt x="460882" y="33019"/>
                  </a:lnTo>
                  <a:lnTo>
                    <a:pt x="775462" y="33019"/>
                  </a:lnTo>
                  <a:lnTo>
                    <a:pt x="756793" y="29210"/>
                  </a:lnTo>
                  <a:lnTo>
                    <a:pt x="718439" y="20319"/>
                  </a:lnTo>
                  <a:lnTo>
                    <a:pt x="636396" y="7619"/>
                  </a:lnTo>
                  <a:lnTo>
                    <a:pt x="593470" y="3810"/>
                  </a:lnTo>
                  <a:lnTo>
                    <a:pt x="549402" y="1269"/>
                  </a:lnTo>
                  <a:lnTo>
                    <a:pt x="504825" y="0"/>
                  </a:lnTo>
                  <a:close/>
                </a:path>
                <a:path w="1292225" h="490220">
                  <a:moveTo>
                    <a:pt x="723772" y="303530"/>
                  </a:moveTo>
                  <a:lnTo>
                    <a:pt x="722121" y="303530"/>
                  </a:lnTo>
                  <a:lnTo>
                    <a:pt x="680974" y="311150"/>
                  </a:lnTo>
                  <a:lnTo>
                    <a:pt x="638937" y="317500"/>
                  </a:lnTo>
                  <a:lnTo>
                    <a:pt x="552195" y="325119"/>
                  </a:lnTo>
                  <a:lnTo>
                    <a:pt x="508254" y="326389"/>
                  </a:lnTo>
                  <a:lnTo>
                    <a:pt x="803801" y="326389"/>
                  </a:lnTo>
                  <a:lnTo>
                    <a:pt x="723772" y="303530"/>
                  </a:lnTo>
                  <a:close/>
                </a:path>
                <a:path w="1292225" h="490220">
                  <a:moveTo>
                    <a:pt x="504825" y="43179"/>
                  </a:moveTo>
                  <a:lnTo>
                    <a:pt x="461264" y="43179"/>
                  </a:lnTo>
                  <a:lnTo>
                    <a:pt x="417576" y="44450"/>
                  </a:lnTo>
                  <a:lnTo>
                    <a:pt x="331724" y="52069"/>
                  </a:lnTo>
                  <a:lnTo>
                    <a:pt x="290068" y="58419"/>
                  </a:lnTo>
                  <a:lnTo>
                    <a:pt x="249428" y="66039"/>
                  </a:lnTo>
                  <a:lnTo>
                    <a:pt x="211581" y="73660"/>
                  </a:lnTo>
                  <a:lnTo>
                    <a:pt x="161544" y="88900"/>
                  </a:lnTo>
                  <a:lnTo>
                    <a:pt x="120142" y="105409"/>
                  </a:lnTo>
                  <a:lnTo>
                    <a:pt x="108204" y="110489"/>
                  </a:lnTo>
                  <a:lnTo>
                    <a:pt x="97408" y="116839"/>
                  </a:lnTo>
                  <a:lnTo>
                    <a:pt x="87503" y="123189"/>
                  </a:lnTo>
                  <a:lnTo>
                    <a:pt x="78740" y="128269"/>
                  </a:lnTo>
                  <a:lnTo>
                    <a:pt x="70993" y="134619"/>
                  </a:lnTo>
                  <a:lnTo>
                    <a:pt x="64262" y="140969"/>
                  </a:lnTo>
                  <a:lnTo>
                    <a:pt x="58674" y="146050"/>
                  </a:lnTo>
                  <a:lnTo>
                    <a:pt x="43814" y="177800"/>
                  </a:lnTo>
                  <a:lnTo>
                    <a:pt x="43814" y="181609"/>
                  </a:lnTo>
                  <a:lnTo>
                    <a:pt x="64897" y="218439"/>
                  </a:lnTo>
                  <a:lnTo>
                    <a:pt x="102107" y="243839"/>
                  </a:lnTo>
                  <a:lnTo>
                    <a:pt x="141224" y="261619"/>
                  </a:lnTo>
                  <a:lnTo>
                    <a:pt x="155829" y="267969"/>
                  </a:lnTo>
                  <a:lnTo>
                    <a:pt x="204343" y="283209"/>
                  </a:lnTo>
                  <a:lnTo>
                    <a:pt x="258191" y="294639"/>
                  </a:lnTo>
                  <a:lnTo>
                    <a:pt x="296799" y="302259"/>
                  </a:lnTo>
                  <a:lnTo>
                    <a:pt x="336931" y="307339"/>
                  </a:lnTo>
                  <a:lnTo>
                    <a:pt x="378459" y="311150"/>
                  </a:lnTo>
                  <a:lnTo>
                    <a:pt x="421131" y="313689"/>
                  </a:lnTo>
                  <a:lnTo>
                    <a:pt x="464312" y="314959"/>
                  </a:lnTo>
                  <a:lnTo>
                    <a:pt x="507872" y="314959"/>
                  </a:lnTo>
                  <a:lnTo>
                    <a:pt x="551560" y="313689"/>
                  </a:lnTo>
                  <a:lnTo>
                    <a:pt x="594741" y="311150"/>
                  </a:lnTo>
                  <a:lnTo>
                    <a:pt x="658240" y="303530"/>
                  </a:lnTo>
                  <a:lnTo>
                    <a:pt x="464312" y="303530"/>
                  </a:lnTo>
                  <a:lnTo>
                    <a:pt x="421513" y="302259"/>
                  </a:lnTo>
                  <a:lnTo>
                    <a:pt x="379094" y="299719"/>
                  </a:lnTo>
                  <a:lnTo>
                    <a:pt x="337946" y="295909"/>
                  </a:lnTo>
                  <a:lnTo>
                    <a:pt x="298195" y="290830"/>
                  </a:lnTo>
                  <a:lnTo>
                    <a:pt x="259969" y="284480"/>
                  </a:lnTo>
                  <a:lnTo>
                    <a:pt x="207009" y="271780"/>
                  </a:lnTo>
                  <a:lnTo>
                    <a:pt x="190500" y="267969"/>
                  </a:lnTo>
                  <a:lnTo>
                    <a:pt x="174497" y="262889"/>
                  </a:lnTo>
                  <a:lnTo>
                    <a:pt x="159384" y="257809"/>
                  </a:lnTo>
                  <a:lnTo>
                    <a:pt x="145160" y="251459"/>
                  </a:lnTo>
                  <a:lnTo>
                    <a:pt x="131444" y="246380"/>
                  </a:lnTo>
                  <a:lnTo>
                    <a:pt x="118871" y="240030"/>
                  </a:lnTo>
                  <a:lnTo>
                    <a:pt x="107060" y="234950"/>
                  </a:lnTo>
                  <a:lnTo>
                    <a:pt x="96393" y="228600"/>
                  </a:lnTo>
                  <a:lnTo>
                    <a:pt x="66548" y="204469"/>
                  </a:lnTo>
                  <a:lnTo>
                    <a:pt x="54610" y="181609"/>
                  </a:lnTo>
                  <a:lnTo>
                    <a:pt x="54610" y="177800"/>
                  </a:lnTo>
                  <a:lnTo>
                    <a:pt x="54991" y="176530"/>
                  </a:lnTo>
                  <a:lnTo>
                    <a:pt x="56006" y="171450"/>
                  </a:lnTo>
                  <a:lnTo>
                    <a:pt x="78358" y="143509"/>
                  </a:lnTo>
                  <a:lnTo>
                    <a:pt x="85470" y="137159"/>
                  </a:lnTo>
                  <a:lnTo>
                    <a:pt x="93726" y="132080"/>
                  </a:lnTo>
                  <a:lnTo>
                    <a:pt x="103124" y="125730"/>
                  </a:lnTo>
                  <a:lnTo>
                    <a:pt x="113538" y="120650"/>
                  </a:lnTo>
                  <a:lnTo>
                    <a:pt x="124841" y="115569"/>
                  </a:lnTo>
                  <a:lnTo>
                    <a:pt x="137414" y="109219"/>
                  </a:lnTo>
                  <a:lnTo>
                    <a:pt x="151003" y="104139"/>
                  </a:lnTo>
                  <a:lnTo>
                    <a:pt x="165354" y="99059"/>
                  </a:lnTo>
                  <a:lnTo>
                    <a:pt x="180594" y="93980"/>
                  </a:lnTo>
                  <a:lnTo>
                    <a:pt x="197104" y="88900"/>
                  </a:lnTo>
                  <a:lnTo>
                    <a:pt x="214503" y="85089"/>
                  </a:lnTo>
                  <a:lnTo>
                    <a:pt x="232664" y="80010"/>
                  </a:lnTo>
                  <a:lnTo>
                    <a:pt x="291972" y="68579"/>
                  </a:lnTo>
                  <a:lnTo>
                    <a:pt x="375412" y="58419"/>
                  </a:lnTo>
                  <a:lnTo>
                    <a:pt x="418338" y="55879"/>
                  </a:lnTo>
                  <a:lnTo>
                    <a:pt x="461644" y="54610"/>
                  </a:lnTo>
                  <a:lnTo>
                    <a:pt x="652272" y="54610"/>
                  </a:lnTo>
                  <a:lnTo>
                    <a:pt x="590550" y="46989"/>
                  </a:lnTo>
                  <a:lnTo>
                    <a:pt x="548005" y="44450"/>
                  </a:lnTo>
                  <a:lnTo>
                    <a:pt x="504825" y="43179"/>
                  </a:lnTo>
                  <a:close/>
                </a:path>
                <a:path w="1292225" h="490220">
                  <a:moveTo>
                    <a:pt x="726567" y="281939"/>
                  </a:moveTo>
                  <a:lnTo>
                    <a:pt x="722376" y="281939"/>
                  </a:lnTo>
                  <a:lnTo>
                    <a:pt x="677037" y="289559"/>
                  </a:lnTo>
                  <a:lnTo>
                    <a:pt x="635762" y="295909"/>
                  </a:lnTo>
                  <a:lnTo>
                    <a:pt x="593597" y="299719"/>
                  </a:lnTo>
                  <a:lnTo>
                    <a:pt x="550799" y="302259"/>
                  </a:lnTo>
                  <a:lnTo>
                    <a:pt x="507492" y="303530"/>
                  </a:lnTo>
                  <a:lnTo>
                    <a:pt x="658240" y="303530"/>
                  </a:lnTo>
                  <a:lnTo>
                    <a:pt x="679069" y="300989"/>
                  </a:lnTo>
                  <a:lnTo>
                    <a:pt x="720217" y="293369"/>
                  </a:lnTo>
                  <a:lnTo>
                    <a:pt x="722630" y="292100"/>
                  </a:lnTo>
                  <a:lnTo>
                    <a:pt x="761959" y="292100"/>
                  </a:lnTo>
                  <a:lnTo>
                    <a:pt x="730631" y="283209"/>
                  </a:lnTo>
                  <a:lnTo>
                    <a:pt x="726567" y="281939"/>
                  </a:lnTo>
                  <a:close/>
                </a:path>
                <a:path w="1292225" h="490220">
                  <a:moveTo>
                    <a:pt x="876801" y="288353"/>
                  </a:moveTo>
                  <a:lnTo>
                    <a:pt x="874268" y="289559"/>
                  </a:lnTo>
                  <a:lnTo>
                    <a:pt x="876865" y="288383"/>
                  </a:lnTo>
                  <a:close/>
                </a:path>
                <a:path w="1292225" h="490220">
                  <a:moveTo>
                    <a:pt x="775462" y="33019"/>
                  </a:moveTo>
                  <a:lnTo>
                    <a:pt x="504825" y="33019"/>
                  </a:lnTo>
                  <a:lnTo>
                    <a:pt x="548385" y="34289"/>
                  </a:lnTo>
                  <a:lnTo>
                    <a:pt x="591312" y="36829"/>
                  </a:lnTo>
                  <a:lnTo>
                    <a:pt x="633221" y="40639"/>
                  </a:lnTo>
                  <a:lnTo>
                    <a:pt x="673862" y="45719"/>
                  </a:lnTo>
                  <a:lnTo>
                    <a:pt x="712851" y="53339"/>
                  </a:lnTo>
                  <a:lnTo>
                    <a:pt x="767460" y="64769"/>
                  </a:lnTo>
                  <a:lnTo>
                    <a:pt x="816737" y="80010"/>
                  </a:lnTo>
                  <a:lnTo>
                    <a:pt x="831722" y="86359"/>
                  </a:lnTo>
                  <a:lnTo>
                    <a:pt x="846074" y="91439"/>
                  </a:lnTo>
                  <a:lnTo>
                    <a:pt x="880618" y="109219"/>
                  </a:lnTo>
                  <a:lnTo>
                    <a:pt x="914400" y="134619"/>
                  </a:lnTo>
                  <a:lnTo>
                    <a:pt x="935482" y="170180"/>
                  </a:lnTo>
                  <a:lnTo>
                    <a:pt x="936148" y="181609"/>
                  </a:lnTo>
                  <a:lnTo>
                    <a:pt x="935863" y="185419"/>
                  </a:lnTo>
                  <a:lnTo>
                    <a:pt x="917067" y="220980"/>
                  </a:lnTo>
                  <a:lnTo>
                    <a:pt x="885697" y="246380"/>
                  </a:lnTo>
                  <a:lnTo>
                    <a:pt x="868807" y="255269"/>
                  </a:lnTo>
                  <a:lnTo>
                    <a:pt x="859535" y="260350"/>
                  </a:lnTo>
                  <a:lnTo>
                    <a:pt x="847597" y="265430"/>
                  </a:lnTo>
                  <a:lnTo>
                    <a:pt x="846455" y="267969"/>
                  </a:lnTo>
                  <a:lnTo>
                    <a:pt x="846455" y="271780"/>
                  </a:lnTo>
                  <a:lnTo>
                    <a:pt x="847597" y="274319"/>
                  </a:lnTo>
                  <a:lnTo>
                    <a:pt x="849503" y="275589"/>
                  </a:lnTo>
                  <a:lnTo>
                    <a:pt x="876801" y="288353"/>
                  </a:lnTo>
                  <a:lnTo>
                    <a:pt x="884935" y="284480"/>
                  </a:lnTo>
                  <a:lnTo>
                    <a:pt x="894333" y="279400"/>
                  </a:lnTo>
                  <a:lnTo>
                    <a:pt x="904113" y="273050"/>
                  </a:lnTo>
                  <a:lnTo>
                    <a:pt x="912368" y="267969"/>
                  </a:lnTo>
                  <a:lnTo>
                    <a:pt x="942085" y="242569"/>
                  </a:lnTo>
                  <a:lnTo>
                    <a:pt x="964819" y="205739"/>
                  </a:lnTo>
                  <a:lnTo>
                    <a:pt x="969064" y="180339"/>
                  </a:lnTo>
                  <a:lnTo>
                    <a:pt x="968967" y="176530"/>
                  </a:lnTo>
                  <a:lnTo>
                    <a:pt x="958342" y="138430"/>
                  </a:lnTo>
                  <a:lnTo>
                    <a:pt x="943229" y="118109"/>
                  </a:lnTo>
                  <a:lnTo>
                    <a:pt x="936752" y="110489"/>
                  </a:lnTo>
                  <a:lnTo>
                    <a:pt x="929894" y="104139"/>
                  </a:lnTo>
                  <a:lnTo>
                    <a:pt x="922528" y="97789"/>
                  </a:lnTo>
                  <a:lnTo>
                    <a:pt x="914527" y="92709"/>
                  </a:lnTo>
                  <a:lnTo>
                    <a:pt x="905891" y="86359"/>
                  </a:lnTo>
                  <a:lnTo>
                    <a:pt x="897001" y="81279"/>
                  </a:lnTo>
                  <a:lnTo>
                    <a:pt x="887094" y="74929"/>
                  </a:lnTo>
                  <a:lnTo>
                    <a:pt x="873252" y="68579"/>
                  </a:lnTo>
                  <a:lnTo>
                    <a:pt x="827405" y="49529"/>
                  </a:lnTo>
                  <a:lnTo>
                    <a:pt x="793495" y="38100"/>
                  </a:lnTo>
                  <a:lnTo>
                    <a:pt x="775462" y="330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395726" y="4160901"/>
            <a:ext cx="5213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800" b="1" spc="60" baseline="-20833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800" b="1" spc="4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239767" y="1421270"/>
            <a:ext cx="2722245" cy="1044575"/>
            <a:chOff x="4239767" y="1421270"/>
            <a:chExt cx="2722245" cy="1044575"/>
          </a:xfrm>
        </p:grpSpPr>
        <p:sp>
          <p:nvSpPr>
            <p:cNvPr id="24" name="object 24"/>
            <p:cNvSpPr/>
            <p:nvPr/>
          </p:nvSpPr>
          <p:spPr>
            <a:xfrm>
              <a:off x="4267199" y="2286000"/>
              <a:ext cx="304800" cy="152400"/>
            </a:xfrm>
            <a:custGeom>
              <a:avLst/>
              <a:gdLst/>
              <a:ahLst/>
              <a:cxnLst/>
              <a:rect l="l" t="t" r="r" b="b"/>
              <a:pathLst>
                <a:path w="304800" h="152400">
                  <a:moveTo>
                    <a:pt x="3048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04800" y="1524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39767" y="2258568"/>
              <a:ext cx="360045" cy="207645"/>
            </a:xfrm>
            <a:custGeom>
              <a:avLst/>
              <a:gdLst/>
              <a:ahLst/>
              <a:cxnLst/>
              <a:rect l="l" t="t" r="r" b="b"/>
              <a:pathLst>
                <a:path w="360045" h="207644">
                  <a:moveTo>
                    <a:pt x="332232" y="0"/>
                  </a:moveTo>
                  <a:lnTo>
                    <a:pt x="27432" y="0"/>
                  </a:ln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2"/>
                  </a:lnTo>
                  <a:lnTo>
                    <a:pt x="0" y="179832"/>
                  </a:lnTo>
                  <a:lnTo>
                    <a:pt x="2160" y="190494"/>
                  </a:lnTo>
                  <a:lnTo>
                    <a:pt x="8048" y="199215"/>
                  </a:lnTo>
                  <a:lnTo>
                    <a:pt x="16769" y="205103"/>
                  </a:lnTo>
                  <a:lnTo>
                    <a:pt x="27432" y="207264"/>
                  </a:lnTo>
                  <a:lnTo>
                    <a:pt x="332232" y="207264"/>
                  </a:lnTo>
                  <a:lnTo>
                    <a:pt x="342894" y="205103"/>
                  </a:lnTo>
                  <a:lnTo>
                    <a:pt x="351615" y="199215"/>
                  </a:lnTo>
                  <a:lnTo>
                    <a:pt x="357503" y="190494"/>
                  </a:lnTo>
                  <a:lnTo>
                    <a:pt x="359664" y="179832"/>
                  </a:lnTo>
                  <a:lnTo>
                    <a:pt x="359664" y="174371"/>
                  </a:lnTo>
                  <a:lnTo>
                    <a:pt x="32893" y="174371"/>
                  </a:lnTo>
                  <a:lnTo>
                    <a:pt x="32893" y="32893"/>
                  </a:lnTo>
                  <a:lnTo>
                    <a:pt x="359664" y="32893"/>
                  </a:lnTo>
                  <a:lnTo>
                    <a:pt x="359664" y="27432"/>
                  </a:lnTo>
                  <a:lnTo>
                    <a:pt x="357503" y="16769"/>
                  </a:lnTo>
                  <a:lnTo>
                    <a:pt x="351615" y="8048"/>
                  </a:lnTo>
                  <a:lnTo>
                    <a:pt x="342894" y="2160"/>
                  </a:lnTo>
                  <a:lnTo>
                    <a:pt x="332232" y="0"/>
                  </a:lnTo>
                  <a:close/>
                </a:path>
                <a:path w="360045" h="207644">
                  <a:moveTo>
                    <a:pt x="359664" y="32893"/>
                  </a:moveTo>
                  <a:lnTo>
                    <a:pt x="326771" y="32893"/>
                  </a:lnTo>
                  <a:lnTo>
                    <a:pt x="326771" y="174371"/>
                  </a:lnTo>
                  <a:lnTo>
                    <a:pt x="359664" y="174371"/>
                  </a:lnTo>
                  <a:lnTo>
                    <a:pt x="359664" y="32893"/>
                  </a:lnTo>
                  <a:close/>
                </a:path>
                <a:path w="360045" h="207644">
                  <a:moveTo>
                    <a:pt x="315722" y="43942"/>
                  </a:moveTo>
                  <a:lnTo>
                    <a:pt x="43942" y="43942"/>
                  </a:lnTo>
                  <a:lnTo>
                    <a:pt x="43942" y="163322"/>
                  </a:lnTo>
                  <a:lnTo>
                    <a:pt x="315722" y="163322"/>
                  </a:lnTo>
                  <a:lnTo>
                    <a:pt x="315722" y="152400"/>
                  </a:lnTo>
                  <a:lnTo>
                    <a:pt x="54864" y="152400"/>
                  </a:lnTo>
                  <a:lnTo>
                    <a:pt x="54864" y="54864"/>
                  </a:lnTo>
                  <a:lnTo>
                    <a:pt x="315722" y="54864"/>
                  </a:lnTo>
                  <a:lnTo>
                    <a:pt x="315722" y="43942"/>
                  </a:lnTo>
                  <a:close/>
                </a:path>
                <a:path w="360045" h="207644">
                  <a:moveTo>
                    <a:pt x="315722" y="54864"/>
                  </a:moveTo>
                  <a:lnTo>
                    <a:pt x="304800" y="54864"/>
                  </a:lnTo>
                  <a:lnTo>
                    <a:pt x="304800" y="152400"/>
                  </a:lnTo>
                  <a:lnTo>
                    <a:pt x="315722" y="152400"/>
                  </a:lnTo>
                  <a:lnTo>
                    <a:pt x="315722" y="54864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94045" y="1421270"/>
              <a:ext cx="2467610" cy="971550"/>
            </a:xfrm>
            <a:custGeom>
              <a:avLst/>
              <a:gdLst/>
              <a:ahLst/>
              <a:cxnLst/>
              <a:rect l="l" t="t" r="r" b="b"/>
              <a:pathLst>
                <a:path w="2467609" h="971550">
                  <a:moveTo>
                    <a:pt x="18621" y="918478"/>
                  </a:moveTo>
                  <a:lnTo>
                    <a:pt x="16359" y="919479"/>
                  </a:lnTo>
                  <a:lnTo>
                    <a:pt x="7667" y="925829"/>
                  </a:lnTo>
                  <a:lnTo>
                    <a:pt x="2071" y="934720"/>
                  </a:lnTo>
                  <a:lnTo>
                    <a:pt x="0" y="944879"/>
                  </a:lnTo>
                  <a:lnTo>
                    <a:pt x="1881" y="955039"/>
                  </a:lnTo>
                  <a:lnTo>
                    <a:pt x="7635" y="963929"/>
                  </a:lnTo>
                  <a:lnTo>
                    <a:pt x="16009" y="970279"/>
                  </a:lnTo>
                  <a:lnTo>
                    <a:pt x="25955" y="971550"/>
                  </a:lnTo>
                  <a:lnTo>
                    <a:pt x="36425" y="970279"/>
                  </a:lnTo>
                  <a:lnTo>
                    <a:pt x="38331" y="969623"/>
                  </a:lnTo>
                  <a:lnTo>
                    <a:pt x="34668" y="960120"/>
                  </a:lnTo>
                  <a:lnTo>
                    <a:pt x="34139" y="960120"/>
                  </a:lnTo>
                  <a:lnTo>
                    <a:pt x="30117" y="949960"/>
                  </a:lnTo>
                  <a:lnTo>
                    <a:pt x="29694" y="949960"/>
                  </a:lnTo>
                  <a:lnTo>
                    <a:pt x="25630" y="939800"/>
                  </a:lnTo>
                  <a:lnTo>
                    <a:pt x="26039" y="939658"/>
                  </a:lnTo>
                  <a:lnTo>
                    <a:pt x="22074" y="929639"/>
                  </a:lnTo>
                  <a:lnTo>
                    <a:pt x="22823" y="929381"/>
                  </a:lnTo>
                  <a:lnTo>
                    <a:pt x="18621" y="918478"/>
                  </a:lnTo>
                  <a:close/>
                </a:path>
                <a:path w="2467609" h="971550">
                  <a:moveTo>
                    <a:pt x="46123" y="966939"/>
                  </a:moveTo>
                  <a:lnTo>
                    <a:pt x="38331" y="969623"/>
                  </a:lnTo>
                  <a:lnTo>
                    <a:pt x="38584" y="970279"/>
                  </a:lnTo>
                  <a:lnTo>
                    <a:pt x="46123" y="966939"/>
                  </a:lnTo>
                  <a:close/>
                </a:path>
                <a:path w="2467609" h="971550">
                  <a:moveTo>
                    <a:pt x="396524" y="811689"/>
                  </a:moveTo>
                  <a:lnTo>
                    <a:pt x="272316" y="854592"/>
                  </a:lnTo>
                  <a:lnTo>
                    <a:pt x="34591" y="959919"/>
                  </a:lnTo>
                  <a:lnTo>
                    <a:pt x="38331" y="969623"/>
                  </a:lnTo>
                  <a:lnTo>
                    <a:pt x="46123" y="966939"/>
                  </a:lnTo>
                  <a:lnTo>
                    <a:pt x="396524" y="811689"/>
                  </a:lnTo>
                  <a:close/>
                </a:path>
                <a:path w="2467609" h="971550">
                  <a:moveTo>
                    <a:pt x="1458825" y="445770"/>
                  </a:moveTo>
                  <a:lnTo>
                    <a:pt x="1455904" y="445770"/>
                  </a:lnTo>
                  <a:lnTo>
                    <a:pt x="396524" y="811689"/>
                  </a:lnTo>
                  <a:lnTo>
                    <a:pt x="46123" y="966939"/>
                  </a:lnTo>
                  <a:lnTo>
                    <a:pt x="1459714" y="480060"/>
                  </a:lnTo>
                  <a:lnTo>
                    <a:pt x="2122763" y="480060"/>
                  </a:lnTo>
                  <a:lnTo>
                    <a:pt x="2128895" y="478789"/>
                  </a:lnTo>
                  <a:lnTo>
                    <a:pt x="1777595" y="478789"/>
                  </a:lnTo>
                  <a:lnTo>
                    <a:pt x="1730351" y="477520"/>
                  </a:lnTo>
                  <a:lnTo>
                    <a:pt x="1636879" y="472439"/>
                  </a:lnTo>
                  <a:lnTo>
                    <a:pt x="1590905" y="467360"/>
                  </a:lnTo>
                  <a:lnTo>
                    <a:pt x="1501624" y="454660"/>
                  </a:lnTo>
                  <a:lnTo>
                    <a:pt x="1458825" y="445770"/>
                  </a:lnTo>
                  <a:close/>
                </a:path>
                <a:path w="2467609" h="971550">
                  <a:moveTo>
                    <a:pt x="34591" y="959919"/>
                  </a:moveTo>
                  <a:lnTo>
                    <a:pt x="34139" y="960120"/>
                  </a:lnTo>
                  <a:lnTo>
                    <a:pt x="34668" y="960120"/>
                  </a:lnTo>
                  <a:lnTo>
                    <a:pt x="34591" y="959919"/>
                  </a:lnTo>
                  <a:close/>
                </a:path>
                <a:path w="2467609" h="971550">
                  <a:moveTo>
                    <a:pt x="272316" y="854592"/>
                  </a:moveTo>
                  <a:lnTo>
                    <a:pt x="148989" y="897190"/>
                  </a:lnTo>
                  <a:lnTo>
                    <a:pt x="30599" y="949559"/>
                  </a:lnTo>
                  <a:lnTo>
                    <a:pt x="34591" y="959919"/>
                  </a:lnTo>
                  <a:lnTo>
                    <a:pt x="272316" y="854592"/>
                  </a:lnTo>
                  <a:close/>
                </a:path>
                <a:path w="2467609" h="971550">
                  <a:moveTo>
                    <a:pt x="26039" y="939658"/>
                  </a:moveTo>
                  <a:lnTo>
                    <a:pt x="25630" y="939800"/>
                  </a:lnTo>
                  <a:lnTo>
                    <a:pt x="29694" y="949960"/>
                  </a:lnTo>
                  <a:lnTo>
                    <a:pt x="30054" y="949800"/>
                  </a:lnTo>
                  <a:lnTo>
                    <a:pt x="26039" y="939658"/>
                  </a:lnTo>
                  <a:close/>
                </a:path>
                <a:path w="2467609" h="971550">
                  <a:moveTo>
                    <a:pt x="30054" y="949800"/>
                  </a:moveTo>
                  <a:lnTo>
                    <a:pt x="29694" y="949960"/>
                  </a:lnTo>
                  <a:lnTo>
                    <a:pt x="30117" y="949960"/>
                  </a:lnTo>
                  <a:lnTo>
                    <a:pt x="30054" y="949800"/>
                  </a:lnTo>
                  <a:close/>
                </a:path>
                <a:path w="2467609" h="971550">
                  <a:moveTo>
                    <a:pt x="26696" y="939431"/>
                  </a:moveTo>
                  <a:lnTo>
                    <a:pt x="26039" y="939658"/>
                  </a:lnTo>
                  <a:lnTo>
                    <a:pt x="30054" y="949800"/>
                  </a:lnTo>
                  <a:lnTo>
                    <a:pt x="30599" y="949559"/>
                  </a:lnTo>
                  <a:lnTo>
                    <a:pt x="26696" y="939431"/>
                  </a:lnTo>
                  <a:close/>
                </a:path>
                <a:path w="2467609" h="971550">
                  <a:moveTo>
                    <a:pt x="148989" y="897190"/>
                  </a:moveTo>
                  <a:lnTo>
                    <a:pt x="26696" y="939431"/>
                  </a:lnTo>
                  <a:lnTo>
                    <a:pt x="30599" y="949559"/>
                  </a:lnTo>
                  <a:lnTo>
                    <a:pt x="148989" y="897190"/>
                  </a:lnTo>
                  <a:close/>
                </a:path>
                <a:path w="2467609" h="971550">
                  <a:moveTo>
                    <a:pt x="266475" y="845221"/>
                  </a:moveTo>
                  <a:lnTo>
                    <a:pt x="22823" y="929381"/>
                  </a:lnTo>
                  <a:lnTo>
                    <a:pt x="26696" y="939431"/>
                  </a:lnTo>
                  <a:lnTo>
                    <a:pt x="148989" y="897190"/>
                  </a:lnTo>
                  <a:lnTo>
                    <a:pt x="266475" y="845221"/>
                  </a:lnTo>
                  <a:close/>
                </a:path>
                <a:path w="2467609" h="971550">
                  <a:moveTo>
                    <a:pt x="393626" y="788977"/>
                  </a:moveTo>
                  <a:lnTo>
                    <a:pt x="21721" y="917106"/>
                  </a:lnTo>
                  <a:lnTo>
                    <a:pt x="18621" y="918478"/>
                  </a:lnTo>
                  <a:lnTo>
                    <a:pt x="22823" y="929381"/>
                  </a:lnTo>
                  <a:lnTo>
                    <a:pt x="266475" y="845221"/>
                  </a:lnTo>
                  <a:lnTo>
                    <a:pt x="393626" y="788977"/>
                  </a:lnTo>
                  <a:close/>
                </a:path>
                <a:path w="2467609" h="971550">
                  <a:moveTo>
                    <a:pt x="21721" y="917106"/>
                  </a:moveTo>
                  <a:lnTo>
                    <a:pt x="18518" y="918210"/>
                  </a:lnTo>
                  <a:lnTo>
                    <a:pt x="18621" y="918478"/>
                  </a:lnTo>
                  <a:lnTo>
                    <a:pt x="21721" y="917106"/>
                  </a:lnTo>
                  <a:close/>
                </a:path>
                <a:path w="2467609" h="971550">
                  <a:moveTo>
                    <a:pt x="1209905" y="391160"/>
                  </a:moveTo>
                  <a:lnTo>
                    <a:pt x="21721" y="917106"/>
                  </a:lnTo>
                  <a:lnTo>
                    <a:pt x="393626" y="788977"/>
                  </a:lnTo>
                  <a:lnTo>
                    <a:pt x="1255643" y="407670"/>
                  </a:lnTo>
                  <a:lnTo>
                    <a:pt x="1242798" y="407670"/>
                  </a:lnTo>
                  <a:lnTo>
                    <a:pt x="1209905" y="391160"/>
                  </a:lnTo>
                  <a:close/>
                </a:path>
                <a:path w="2467609" h="971550">
                  <a:moveTo>
                    <a:pt x="513142" y="760020"/>
                  </a:moveTo>
                  <a:lnTo>
                    <a:pt x="388934" y="802922"/>
                  </a:lnTo>
                  <a:lnTo>
                    <a:pt x="272316" y="854592"/>
                  </a:lnTo>
                  <a:lnTo>
                    <a:pt x="396524" y="811689"/>
                  </a:lnTo>
                  <a:lnTo>
                    <a:pt x="513142" y="760020"/>
                  </a:lnTo>
                  <a:close/>
                </a:path>
                <a:path w="2467609" h="971550">
                  <a:moveTo>
                    <a:pt x="514052" y="747487"/>
                  </a:moveTo>
                  <a:lnTo>
                    <a:pt x="393626" y="788977"/>
                  </a:lnTo>
                  <a:lnTo>
                    <a:pt x="266475" y="845221"/>
                  </a:lnTo>
                  <a:lnTo>
                    <a:pt x="388934" y="802922"/>
                  </a:lnTo>
                  <a:lnTo>
                    <a:pt x="514052" y="747487"/>
                  </a:lnTo>
                  <a:close/>
                </a:path>
                <a:path w="2467609" h="971550">
                  <a:moveTo>
                    <a:pt x="637140" y="705081"/>
                  </a:moveTo>
                  <a:lnTo>
                    <a:pt x="514052" y="747487"/>
                  </a:lnTo>
                  <a:lnTo>
                    <a:pt x="388934" y="802922"/>
                  </a:lnTo>
                  <a:lnTo>
                    <a:pt x="513142" y="760020"/>
                  </a:lnTo>
                  <a:lnTo>
                    <a:pt x="637140" y="705081"/>
                  </a:lnTo>
                  <a:close/>
                </a:path>
                <a:path w="2467609" h="971550">
                  <a:moveTo>
                    <a:pt x="1463016" y="424179"/>
                  </a:moveTo>
                  <a:lnTo>
                    <a:pt x="1453364" y="424179"/>
                  </a:lnTo>
                  <a:lnTo>
                    <a:pt x="1448792" y="425450"/>
                  </a:lnTo>
                  <a:lnTo>
                    <a:pt x="637140" y="705081"/>
                  </a:lnTo>
                  <a:lnTo>
                    <a:pt x="513142" y="760020"/>
                  </a:lnTo>
                  <a:lnTo>
                    <a:pt x="1452348" y="435610"/>
                  </a:lnTo>
                  <a:lnTo>
                    <a:pt x="1455142" y="434339"/>
                  </a:lnTo>
                  <a:lnTo>
                    <a:pt x="1513866" y="434339"/>
                  </a:lnTo>
                  <a:lnTo>
                    <a:pt x="1505180" y="433070"/>
                  </a:lnTo>
                  <a:lnTo>
                    <a:pt x="1463016" y="424179"/>
                  </a:lnTo>
                  <a:close/>
                </a:path>
                <a:path w="2467609" h="971550">
                  <a:moveTo>
                    <a:pt x="1822045" y="44450"/>
                  </a:moveTo>
                  <a:lnTo>
                    <a:pt x="1760323" y="44450"/>
                  </a:lnTo>
                  <a:lnTo>
                    <a:pt x="1698728" y="45719"/>
                  </a:lnTo>
                  <a:lnTo>
                    <a:pt x="1637768" y="50800"/>
                  </a:lnTo>
                  <a:lnTo>
                    <a:pt x="1577697" y="57150"/>
                  </a:lnTo>
                  <a:lnTo>
                    <a:pt x="1518896" y="64769"/>
                  </a:lnTo>
                  <a:lnTo>
                    <a:pt x="1408152" y="88900"/>
                  </a:lnTo>
                  <a:lnTo>
                    <a:pt x="1358114" y="102869"/>
                  </a:lnTo>
                  <a:lnTo>
                    <a:pt x="1335127" y="111760"/>
                  </a:lnTo>
                  <a:lnTo>
                    <a:pt x="1313537" y="119380"/>
                  </a:lnTo>
                  <a:lnTo>
                    <a:pt x="1293344" y="128269"/>
                  </a:lnTo>
                  <a:lnTo>
                    <a:pt x="1274675" y="137160"/>
                  </a:lnTo>
                  <a:lnTo>
                    <a:pt x="1257403" y="144780"/>
                  </a:lnTo>
                  <a:lnTo>
                    <a:pt x="1241528" y="154939"/>
                  </a:lnTo>
                  <a:lnTo>
                    <a:pt x="1227177" y="163829"/>
                  </a:lnTo>
                  <a:lnTo>
                    <a:pt x="1214223" y="172720"/>
                  </a:lnTo>
                  <a:lnTo>
                    <a:pt x="1184124" y="200660"/>
                  </a:lnTo>
                  <a:lnTo>
                    <a:pt x="1163804" y="237489"/>
                  </a:lnTo>
                  <a:lnTo>
                    <a:pt x="1161209" y="256539"/>
                  </a:lnTo>
                  <a:lnTo>
                    <a:pt x="1161645" y="264160"/>
                  </a:lnTo>
                  <a:lnTo>
                    <a:pt x="1176758" y="300989"/>
                  </a:lnTo>
                  <a:lnTo>
                    <a:pt x="1203809" y="330200"/>
                  </a:lnTo>
                  <a:lnTo>
                    <a:pt x="1229844" y="349250"/>
                  </a:lnTo>
                  <a:lnTo>
                    <a:pt x="1245338" y="359410"/>
                  </a:lnTo>
                  <a:lnTo>
                    <a:pt x="1281660" y="378460"/>
                  </a:lnTo>
                  <a:lnTo>
                    <a:pt x="1287375" y="381000"/>
                  </a:lnTo>
                  <a:lnTo>
                    <a:pt x="1290931" y="387350"/>
                  </a:lnTo>
                  <a:lnTo>
                    <a:pt x="1290677" y="400050"/>
                  </a:lnTo>
                  <a:lnTo>
                    <a:pt x="1286867" y="405129"/>
                  </a:lnTo>
                  <a:lnTo>
                    <a:pt x="514052" y="747487"/>
                  </a:lnTo>
                  <a:lnTo>
                    <a:pt x="637140" y="705081"/>
                  </a:lnTo>
                  <a:lnTo>
                    <a:pt x="1285470" y="417829"/>
                  </a:lnTo>
                  <a:lnTo>
                    <a:pt x="1301853" y="393700"/>
                  </a:lnTo>
                  <a:lnTo>
                    <a:pt x="1300918" y="386079"/>
                  </a:lnTo>
                  <a:lnTo>
                    <a:pt x="1297900" y="378460"/>
                  </a:lnTo>
                  <a:lnTo>
                    <a:pt x="1293048" y="373379"/>
                  </a:lnTo>
                  <a:lnTo>
                    <a:pt x="1286613" y="368300"/>
                  </a:lnTo>
                  <a:lnTo>
                    <a:pt x="1267309" y="359410"/>
                  </a:lnTo>
                  <a:lnTo>
                    <a:pt x="1250672" y="349250"/>
                  </a:lnTo>
                  <a:lnTo>
                    <a:pt x="1210540" y="321310"/>
                  </a:lnTo>
                  <a:lnTo>
                    <a:pt x="1180187" y="285750"/>
                  </a:lnTo>
                  <a:lnTo>
                    <a:pt x="1172186" y="257810"/>
                  </a:lnTo>
                  <a:lnTo>
                    <a:pt x="1172186" y="252729"/>
                  </a:lnTo>
                  <a:lnTo>
                    <a:pt x="1186410" y="215900"/>
                  </a:lnTo>
                  <a:lnTo>
                    <a:pt x="1221208" y="181610"/>
                  </a:lnTo>
                  <a:lnTo>
                    <a:pt x="1262864" y="154939"/>
                  </a:lnTo>
                  <a:lnTo>
                    <a:pt x="1298043" y="138430"/>
                  </a:lnTo>
                  <a:lnTo>
                    <a:pt x="1317855" y="129539"/>
                  </a:lnTo>
                  <a:lnTo>
                    <a:pt x="1361670" y="114300"/>
                  </a:lnTo>
                  <a:lnTo>
                    <a:pt x="1411073" y="99060"/>
                  </a:lnTo>
                  <a:lnTo>
                    <a:pt x="1464667" y="86360"/>
                  </a:lnTo>
                  <a:lnTo>
                    <a:pt x="1520801" y="76200"/>
                  </a:lnTo>
                  <a:lnTo>
                    <a:pt x="1579221" y="67310"/>
                  </a:lnTo>
                  <a:lnTo>
                    <a:pt x="1638911" y="60960"/>
                  </a:lnTo>
                  <a:lnTo>
                    <a:pt x="1699490" y="57150"/>
                  </a:lnTo>
                  <a:lnTo>
                    <a:pt x="1760704" y="54610"/>
                  </a:lnTo>
                  <a:lnTo>
                    <a:pt x="1991209" y="54610"/>
                  </a:lnTo>
                  <a:lnTo>
                    <a:pt x="1943965" y="49530"/>
                  </a:lnTo>
                  <a:lnTo>
                    <a:pt x="1883386" y="45719"/>
                  </a:lnTo>
                  <a:lnTo>
                    <a:pt x="1822045" y="44450"/>
                  </a:lnTo>
                  <a:close/>
                </a:path>
                <a:path w="2467609" h="971550">
                  <a:moveTo>
                    <a:pt x="2122763" y="480060"/>
                  </a:moveTo>
                  <a:lnTo>
                    <a:pt x="1459714" y="480060"/>
                  </a:lnTo>
                  <a:lnTo>
                    <a:pt x="1541502" y="494029"/>
                  </a:lnTo>
                  <a:lnTo>
                    <a:pt x="1587603" y="500379"/>
                  </a:lnTo>
                  <a:lnTo>
                    <a:pt x="1634466" y="505460"/>
                  </a:lnTo>
                  <a:lnTo>
                    <a:pt x="1729589" y="510539"/>
                  </a:lnTo>
                  <a:lnTo>
                    <a:pt x="1777849" y="511810"/>
                  </a:lnTo>
                  <a:lnTo>
                    <a:pt x="1825855" y="511810"/>
                  </a:lnTo>
                  <a:lnTo>
                    <a:pt x="1873861" y="510539"/>
                  </a:lnTo>
                  <a:lnTo>
                    <a:pt x="1968349" y="502920"/>
                  </a:lnTo>
                  <a:lnTo>
                    <a:pt x="2014704" y="497839"/>
                  </a:lnTo>
                  <a:lnTo>
                    <a:pt x="2060170" y="491489"/>
                  </a:lnTo>
                  <a:lnTo>
                    <a:pt x="2104366" y="483870"/>
                  </a:lnTo>
                  <a:lnTo>
                    <a:pt x="2122763" y="480060"/>
                  </a:lnTo>
                  <a:close/>
                </a:path>
                <a:path w="2467609" h="971550">
                  <a:moveTo>
                    <a:pt x="2130686" y="33019"/>
                  </a:moveTo>
                  <a:lnTo>
                    <a:pt x="1822045" y="33019"/>
                  </a:lnTo>
                  <a:lnTo>
                    <a:pt x="1883767" y="35560"/>
                  </a:lnTo>
                  <a:lnTo>
                    <a:pt x="1944727" y="39369"/>
                  </a:lnTo>
                  <a:lnTo>
                    <a:pt x="2004163" y="45719"/>
                  </a:lnTo>
                  <a:lnTo>
                    <a:pt x="2061948" y="53339"/>
                  </a:lnTo>
                  <a:lnTo>
                    <a:pt x="2117574" y="63500"/>
                  </a:lnTo>
                  <a:lnTo>
                    <a:pt x="2195679" y="82550"/>
                  </a:lnTo>
                  <a:lnTo>
                    <a:pt x="2243685" y="97789"/>
                  </a:lnTo>
                  <a:lnTo>
                    <a:pt x="2287881" y="114300"/>
                  </a:lnTo>
                  <a:lnTo>
                    <a:pt x="2327505" y="133350"/>
                  </a:lnTo>
                  <a:lnTo>
                    <a:pt x="2345031" y="142239"/>
                  </a:lnTo>
                  <a:lnTo>
                    <a:pt x="2388084" y="172720"/>
                  </a:lnTo>
                  <a:lnTo>
                    <a:pt x="2416913" y="204470"/>
                  </a:lnTo>
                  <a:lnTo>
                    <a:pt x="2434058" y="245110"/>
                  </a:lnTo>
                  <a:lnTo>
                    <a:pt x="2434724" y="256539"/>
                  </a:lnTo>
                  <a:lnTo>
                    <a:pt x="2434058" y="265429"/>
                  </a:lnTo>
                  <a:lnTo>
                    <a:pt x="2417421" y="307339"/>
                  </a:lnTo>
                  <a:lnTo>
                    <a:pt x="2389862" y="336550"/>
                  </a:lnTo>
                  <a:lnTo>
                    <a:pt x="2349349" y="365760"/>
                  </a:lnTo>
                  <a:lnTo>
                    <a:pt x="2333093" y="375920"/>
                  </a:lnTo>
                  <a:lnTo>
                    <a:pt x="2296136" y="393700"/>
                  </a:lnTo>
                  <a:lnTo>
                    <a:pt x="2253718" y="410210"/>
                  </a:lnTo>
                  <a:lnTo>
                    <a:pt x="2205839" y="425450"/>
                  </a:lnTo>
                  <a:lnTo>
                    <a:pt x="2139418" y="443229"/>
                  </a:lnTo>
                  <a:lnTo>
                    <a:pt x="2097635" y="452120"/>
                  </a:lnTo>
                  <a:lnTo>
                    <a:pt x="2054455" y="459739"/>
                  </a:lnTo>
                  <a:lnTo>
                    <a:pt x="2010132" y="466089"/>
                  </a:lnTo>
                  <a:lnTo>
                    <a:pt x="1964666" y="471170"/>
                  </a:lnTo>
                  <a:lnTo>
                    <a:pt x="1918692" y="474979"/>
                  </a:lnTo>
                  <a:lnTo>
                    <a:pt x="1871956" y="477520"/>
                  </a:lnTo>
                  <a:lnTo>
                    <a:pt x="1824839" y="478789"/>
                  </a:lnTo>
                  <a:lnTo>
                    <a:pt x="2128895" y="478789"/>
                  </a:lnTo>
                  <a:lnTo>
                    <a:pt x="2188694" y="464820"/>
                  </a:lnTo>
                  <a:lnTo>
                    <a:pt x="2241145" y="449579"/>
                  </a:lnTo>
                  <a:lnTo>
                    <a:pt x="2265275" y="440689"/>
                  </a:lnTo>
                  <a:lnTo>
                    <a:pt x="2288262" y="433070"/>
                  </a:lnTo>
                  <a:lnTo>
                    <a:pt x="2310106" y="422910"/>
                  </a:lnTo>
                  <a:lnTo>
                    <a:pt x="2330426" y="414020"/>
                  </a:lnTo>
                  <a:lnTo>
                    <a:pt x="2349476" y="403860"/>
                  </a:lnTo>
                  <a:lnTo>
                    <a:pt x="2383639" y="383539"/>
                  </a:lnTo>
                  <a:lnTo>
                    <a:pt x="2424787" y="349250"/>
                  </a:lnTo>
                  <a:lnTo>
                    <a:pt x="2453362" y="311150"/>
                  </a:lnTo>
                  <a:lnTo>
                    <a:pt x="2466951" y="267970"/>
                  </a:lnTo>
                  <a:lnTo>
                    <a:pt x="2467586" y="252729"/>
                  </a:lnTo>
                  <a:lnTo>
                    <a:pt x="2466316" y="238760"/>
                  </a:lnTo>
                  <a:lnTo>
                    <a:pt x="2451203" y="196850"/>
                  </a:lnTo>
                  <a:lnTo>
                    <a:pt x="2421485" y="158750"/>
                  </a:lnTo>
                  <a:lnTo>
                    <a:pt x="2378305" y="124460"/>
                  </a:lnTo>
                  <a:lnTo>
                    <a:pt x="2342110" y="104139"/>
                  </a:lnTo>
                  <a:lnTo>
                    <a:pt x="2300200" y="83819"/>
                  </a:lnTo>
                  <a:lnTo>
                    <a:pt x="2254099" y="66039"/>
                  </a:lnTo>
                  <a:lnTo>
                    <a:pt x="2204315" y="50800"/>
                  </a:lnTo>
                  <a:lnTo>
                    <a:pt x="2151356" y="36830"/>
                  </a:lnTo>
                  <a:lnTo>
                    <a:pt x="2130686" y="33019"/>
                  </a:lnTo>
                  <a:close/>
                </a:path>
                <a:path w="2467609" h="971550">
                  <a:moveTo>
                    <a:pt x="1513866" y="434339"/>
                  </a:moveTo>
                  <a:lnTo>
                    <a:pt x="1458063" y="434339"/>
                  </a:lnTo>
                  <a:lnTo>
                    <a:pt x="1460857" y="435610"/>
                  </a:lnTo>
                  <a:lnTo>
                    <a:pt x="1547217" y="450850"/>
                  </a:lnTo>
                  <a:lnTo>
                    <a:pt x="1592048" y="457200"/>
                  </a:lnTo>
                  <a:lnTo>
                    <a:pt x="1683996" y="464820"/>
                  </a:lnTo>
                  <a:lnTo>
                    <a:pt x="1730605" y="467360"/>
                  </a:lnTo>
                  <a:lnTo>
                    <a:pt x="1824585" y="467360"/>
                  </a:lnTo>
                  <a:lnTo>
                    <a:pt x="1871321" y="466089"/>
                  </a:lnTo>
                  <a:lnTo>
                    <a:pt x="1917803" y="463550"/>
                  </a:lnTo>
                  <a:lnTo>
                    <a:pt x="1963523" y="459739"/>
                  </a:lnTo>
                  <a:lnTo>
                    <a:pt x="1986065" y="457200"/>
                  </a:lnTo>
                  <a:lnTo>
                    <a:pt x="1777468" y="457200"/>
                  </a:lnTo>
                  <a:lnTo>
                    <a:pt x="1730859" y="455929"/>
                  </a:lnTo>
                  <a:lnTo>
                    <a:pt x="1638403" y="450850"/>
                  </a:lnTo>
                  <a:lnTo>
                    <a:pt x="1593064" y="445770"/>
                  </a:lnTo>
                  <a:lnTo>
                    <a:pt x="1513866" y="434339"/>
                  </a:lnTo>
                  <a:close/>
                </a:path>
                <a:path w="2467609" h="971550">
                  <a:moveTo>
                    <a:pt x="1991209" y="54610"/>
                  </a:moveTo>
                  <a:lnTo>
                    <a:pt x="1822045" y="54610"/>
                  </a:lnTo>
                  <a:lnTo>
                    <a:pt x="1883005" y="57150"/>
                  </a:lnTo>
                  <a:lnTo>
                    <a:pt x="1943203" y="60960"/>
                  </a:lnTo>
                  <a:lnTo>
                    <a:pt x="2001877" y="67310"/>
                  </a:lnTo>
                  <a:lnTo>
                    <a:pt x="2058900" y="74930"/>
                  </a:lnTo>
                  <a:lnTo>
                    <a:pt x="2139799" y="90169"/>
                  </a:lnTo>
                  <a:lnTo>
                    <a:pt x="2189964" y="104139"/>
                  </a:lnTo>
                  <a:lnTo>
                    <a:pt x="2213967" y="110489"/>
                  </a:lnTo>
                  <a:lnTo>
                    <a:pt x="2258798" y="125730"/>
                  </a:lnTo>
                  <a:lnTo>
                    <a:pt x="2299438" y="143510"/>
                  </a:lnTo>
                  <a:lnTo>
                    <a:pt x="2334363" y="162560"/>
                  </a:lnTo>
                  <a:lnTo>
                    <a:pt x="2349476" y="171450"/>
                  </a:lnTo>
                  <a:lnTo>
                    <a:pt x="2384274" y="199389"/>
                  </a:lnTo>
                  <a:lnTo>
                    <a:pt x="2408785" y="233679"/>
                  </a:lnTo>
                  <a:lnTo>
                    <a:pt x="2412743" y="257810"/>
                  </a:lnTo>
                  <a:lnTo>
                    <a:pt x="2412214" y="264160"/>
                  </a:lnTo>
                  <a:lnTo>
                    <a:pt x="2392148" y="303529"/>
                  </a:lnTo>
                  <a:lnTo>
                    <a:pt x="2363827" y="330200"/>
                  </a:lnTo>
                  <a:lnTo>
                    <a:pt x="2322171" y="356870"/>
                  </a:lnTo>
                  <a:lnTo>
                    <a:pt x="2286865" y="373379"/>
                  </a:lnTo>
                  <a:lnTo>
                    <a:pt x="2267180" y="382270"/>
                  </a:lnTo>
                  <a:lnTo>
                    <a:pt x="2223238" y="397510"/>
                  </a:lnTo>
                  <a:lnTo>
                    <a:pt x="2173835" y="412750"/>
                  </a:lnTo>
                  <a:lnTo>
                    <a:pt x="2093190" y="430529"/>
                  </a:lnTo>
                  <a:lnTo>
                    <a:pt x="2050772" y="438150"/>
                  </a:lnTo>
                  <a:lnTo>
                    <a:pt x="1962253" y="448310"/>
                  </a:lnTo>
                  <a:lnTo>
                    <a:pt x="1916787" y="452120"/>
                  </a:lnTo>
                  <a:lnTo>
                    <a:pt x="1824204" y="457200"/>
                  </a:lnTo>
                  <a:lnTo>
                    <a:pt x="1986065" y="457200"/>
                  </a:lnTo>
                  <a:lnTo>
                    <a:pt x="2052677" y="448310"/>
                  </a:lnTo>
                  <a:lnTo>
                    <a:pt x="2136878" y="433070"/>
                  </a:lnTo>
                  <a:lnTo>
                    <a:pt x="2176883" y="422910"/>
                  </a:lnTo>
                  <a:lnTo>
                    <a:pt x="2226794" y="407670"/>
                  </a:lnTo>
                  <a:lnTo>
                    <a:pt x="2271371" y="392429"/>
                  </a:lnTo>
                  <a:lnTo>
                    <a:pt x="2310360" y="374650"/>
                  </a:lnTo>
                  <a:lnTo>
                    <a:pt x="2357985" y="347979"/>
                  </a:lnTo>
                  <a:lnTo>
                    <a:pt x="2370812" y="337820"/>
                  </a:lnTo>
                  <a:lnTo>
                    <a:pt x="2382369" y="328929"/>
                  </a:lnTo>
                  <a:lnTo>
                    <a:pt x="2413738" y="292100"/>
                  </a:lnTo>
                  <a:lnTo>
                    <a:pt x="2423680" y="257810"/>
                  </a:lnTo>
                  <a:lnTo>
                    <a:pt x="2423607" y="252729"/>
                  </a:lnTo>
                  <a:lnTo>
                    <a:pt x="2408150" y="210820"/>
                  </a:lnTo>
                  <a:lnTo>
                    <a:pt x="2381226" y="181610"/>
                  </a:lnTo>
                  <a:lnTo>
                    <a:pt x="2355191" y="162560"/>
                  </a:lnTo>
                  <a:lnTo>
                    <a:pt x="2339697" y="152400"/>
                  </a:lnTo>
                  <a:lnTo>
                    <a:pt x="2322679" y="143510"/>
                  </a:lnTo>
                  <a:lnTo>
                    <a:pt x="2303883" y="133350"/>
                  </a:lnTo>
                  <a:lnTo>
                    <a:pt x="2283817" y="124460"/>
                  </a:lnTo>
                  <a:lnTo>
                    <a:pt x="2240256" y="107950"/>
                  </a:lnTo>
                  <a:lnTo>
                    <a:pt x="2192885" y="92710"/>
                  </a:lnTo>
                  <a:lnTo>
                    <a:pt x="2142085" y="80010"/>
                  </a:lnTo>
                  <a:lnTo>
                    <a:pt x="2115415" y="74930"/>
                  </a:lnTo>
                  <a:lnTo>
                    <a:pt x="2088110" y="68580"/>
                  </a:lnTo>
                  <a:lnTo>
                    <a:pt x="2060424" y="64769"/>
                  </a:lnTo>
                  <a:lnTo>
                    <a:pt x="2003020" y="55880"/>
                  </a:lnTo>
                  <a:lnTo>
                    <a:pt x="1991209" y="54610"/>
                  </a:lnTo>
                  <a:close/>
                </a:path>
                <a:path w="2467609" h="971550">
                  <a:moveTo>
                    <a:pt x="1822045" y="0"/>
                  </a:moveTo>
                  <a:lnTo>
                    <a:pt x="1758799" y="0"/>
                  </a:lnTo>
                  <a:lnTo>
                    <a:pt x="1695680" y="2539"/>
                  </a:lnTo>
                  <a:lnTo>
                    <a:pt x="1633069" y="6350"/>
                  </a:lnTo>
                  <a:lnTo>
                    <a:pt x="1571347" y="12700"/>
                  </a:lnTo>
                  <a:lnTo>
                    <a:pt x="1511276" y="21589"/>
                  </a:lnTo>
                  <a:lnTo>
                    <a:pt x="1424154" y="39369"/>
                  </a:lnTo>
                  <a:lnTo>
                    <a:pt x="1369417" y="54610"/>
                  </a:lnTo>
                  <a:lnTo>
                    <a:pt x="1319633" y="69850"/>
                  </a:lnTo>
                  <a:lnTo>
                    <a:pt x="1274929" y="87630"/>
                  </a:lnTo>
                  <a:lnTo>
                    <a:pt x="1235432" y="107950"/>
                  </a:lnTo>
                  <a:lnTo>
                    <a:pt x="1201269" y="128269"/>
                  </a:lnTo>
                  <a:lnTo>
                    <a:pt x="1160121" y="162560"/>
                  </a:lnTo>
                  <a:lnTo>
                    <a:pt x="1131546" y="200660"/>
                  </a:lnTo>
                  <a:lnTo>
                    <a:pt x="1118084" y="243839"/>
                  </a:lnTo>
                  <a:lnTo>
                    <a:pt x="1117449" y="257810"/>
                  </a:lnTo>
                  <a:lnTo>
                    <a:pt x="1118719" y="273050"/>
                  </a:lnTo>
                  <a:lnTo>
                    <a:pt x="1133705" y="314960"/>
                  </a:lnTo>
                  <a:lnTo>
                    <a:pt x="1163423" y="353060"/>
                  </a:lnTo>
                  <a:lnTo>
                    <a:pt x="1206730" y="387350"/>
                  </a:lnTo>
                  <a:lnTo>
                    <a:pt x="1242798" y="407670"/>
                  </a:lnTo>
                  <a:lnTo>
                    <a:pt x="1255643" y="407670"/>
                  </a:lnTo>
                  <a:lnTo>
                    <a:pt x="1276834" y="388620"/>
                  </a:lnTo>
                  <a:lnTo>
                    <a:pt x="1257530" y="378460"/>
                  </a:lnTo>
                  <a:lnTo>
                    <a:pt x="1240004" y="368300"/>
                  </a:lnTo>
                  <a:lnTo>
                    <a:pt x="1224002" y="359410"/>
                  </a:lnTo>
                  <a:lnTo>
                    <a:pt x="1209778" y="349250"/>
                  </a:lnTo>
                  <a:lnTo>
                    <a:pt x="1176250" y="317500"/>
                  </a:lnTo>
                  <a:lnTo>
                    <a:pt x="1153009" y="276860"/>
                  </a:lnTo>
                  <a:lnTo>
                    <a:pt x="1150294" y="257810"/>
                  </a:lnTo>
                  <a:lnTo>
                    <a:pt x="1150356" y="254000"/>
                  </a:lnTo>
                  <a:lnTo>
                    <a:pt x="1161391" y="214629"/>
                  </a:lnTo>
                  <a:lnTo>
                    <a:pt x="1184505" y="184150"/>
                  </a:lnTo>
                  <a:lnTo>
                    <a:pt x="1207238" y="165100"/>
                  </a:lnTo>
                  <a:lnTo>
                    <a:pt x="1220700" y="154939"/>
                  </a:lnTo>
                  <a:lnTo>
                    <a:pt x="1269595" y="127000"/>
                  </a:lnTo>
                  <a:lnTo>
                    <a:pt x="1309346" y="109219"/>
                  </a:lnTo>
                  <a:lnTo>
                    <a:pt x="1331317" y="101600"/>
                  </a:lnTo>
                  <a:lnTo>
                    <a:pt x="1354558" y="92710"/>
                  </a:lnTo>
                  <a:lnTo>
                    <a:pt x="1379196" y="85089"/>
                  </a:lnTo>
                  <a:lnTo>
                    <a:pt x="1405231" y="78739"/>
                  </a:lnTo>
                  <a:lnTo>
                    <a:pt x="1432282" y="71119"/>
                  </a:lnTo>
                  <a:lnTo>
                    <a:pt x="1516991" y="54610"/>
                  </a:lnTo>
                  <a:lnTo>
                    <a:pt x="1576046" y="45719"/>
                  </a:lnTo>
                  <a:lnTo>
                    <a:pt x="1636498" y="39369"/>
                  </a:lnTo>
                  <a:lnTo>
                    <a:pt x="1697966" y="35560"/>
                  </a:lnTo>
                  <a:lnTo>
                    <a:pt x="1759942" y="33019"/>
                  </a:lnTo>
                  <a:lnTo>
                    <a:pt x="2130686" y="33019"/>
                  </a:lnTo>
                  <a:lnTo>
                    <a:pt x="2123797" y="31750"/>
                  </a:lnTo>
                  <a:lnTo>
                    <a:pt x="2066647" y="20319"/>
                  </a:lnTo>
                  <a:lnTo>
                    <a:pt x="2007592" y="12700"/>
                  </a:lnTo>
                  <a:lnTo>
                    <a:pt x="1946886" y="6350"/>
                  </a:lnTo>
                  <a:lnTo>
                    <a:pt x="1884910" y="2539"/>
                  </a:lnTo>
                  <a:lnTo>
                    <a:pt x="18220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975984" y="1513078"/>
            <a:ext cx="621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FF"/>
                </a:solidFill>
                <a:latin typeface="Arial Black"/>
                <a:cs typeface="Arial Black"/>
              </a:rPr>
              <a:t>S</a:t>
            </a:r>
            <a:r>
              <a:rPr sz="1800" spc="-10" dirty="0">
                <a:solidFill>
                  <a:srgbClr val="0000FF"/>
                </a:solidFill>
                <a:latin typeface="Arial Black"/>
                <a:cs typeface="Arial Black"/>
              </a:rPr>
              <a:t>I</a:t>
            </a: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DS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5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70" dirty="0">
                <a:latin typeface="Arial"/>
                <a:cs typeface="Arial"/>
              </a:rPr>
              <a:t>14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73243" y="759205"/>
            <a:ext cx="112395" cy="196215"/>
          </a:xfrm>
          <a:custGeom>
            <a:avLst/>
            <a:gdLst/>
            <a:ahLst/>
            <a:cxnLst/>
            <a:rect l="l" t="t" r="r" b="b"/>
            <a:pathLst>
              <a:path w="112395" h="196215">
                <a:moveTo>
                  <a:pt x="44831" y="0"/>
                </a:moveTo>
                <a:lnTo>
                  <a:pt x="0" y="0"/>
                </a:lnTo>
                <a:lnTo>
                  <a:pt x="0" y="196088"/>
                </a:lnTo>
                <a:lnTo>
                  <a:pt x="44831" y="196088"/>
                </a:lnTo>
                <a:lnTo>
                  <a:pt x="44831" y="0"/>
                </a:lnTo>
                <a:close/>
              </a:path>
              <a:path w="112395" h="196215">
                <a:moveTo>
                  <a:pt x="112014" y="0"/>
                </a:moveTo>
                <a:lnTo>
                  <a:pt x="67183" y="0"/>
                </a:lnTo>
                <a:lnTo>
                  <a:pt x="67183" y="196088"/>
                </a:lnTo>
                <a:lnTo>
                  <a:pt x="112014" y="196088"/>
                </a:lnTo>
                <a:lnTo>
                  <a:pt x="112014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74060" y="445719"/>
            <a:ext cx="3747135" cy="108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6185">
              <a:lnSpc>
                <a:spcPct val="100000"/>
              </a:lnSpc>
              <a:spcBef>
                <a:spcPts val="100"/>
              </a:spcBef>
              <a:tabLst>
                <a:tab pos="2579370" algn="l"/>
              </a:tabLst>
            </a:pPr>
            <a:r>
              <a:rPr sz="1800" spc="-5" dirty="0">
                <a:solidFill>
                  <a:srgbClr val="FF0000"/>
                </a:solidFill>
                <a:latin typeface="Arial Black"/>
                <a:cs typeface="Arial Black"/>
              </a:rPr>
              <a:t>OH	</a:t>
            </a:r>
            <a:r>
              <a:rPr sz="1800" dirty="0">
                <a:latin typeface="Arial Black"/>
                <a:cs typeface="Arial Black"/>
              </a:rPr>
              <a:t>O</a:t>
            </a:r>
            <a:endParaRPr sz="18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865"/>
              </a:spcBef>
              <a:tabLst>
                <a:tab pos="304800" algn="l"/>
              </a:tabLst>
            </a:pPr>
            <a:r>
              <a:rPr sz="1800" dirty="0">
                <a:latin typeface="Arial Black"/>
                <a:cs typeface="Arial Black"/>
              </a:rPr>
              <a:t>R	– CH</a:t>
            </a:r>
            <a:r>
              <a:rPr sz="1800" baseline="-20833" dirty="0">
                <a:latin typeface="Arial Black"/>
                <a:cs typeface="Arial Black"/>
              </a:rPr>
              <a:t>2 </a:t>
            </a:r>
            <a:r>
              <a:rPr sz="1800" dirty="0">
                <a:latin typeface="Arial Black"/>
                <a:cs typeface="Arial Black"/>
              </a:rPr>
              <a:t>–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CH – CH</a:t>
            </a:r>
            <a:r>
              <a:rPr sz="1800" baseline="-20833" dirty="0">
                <a:solidFill>
                  <a:srgbClr val="FF0000"/>
                </a:solidFill>
                <a:latin typeface="Arial Black"/>
                <a:cs typeface="Arial Black"/>
              </a:rPr>
              <a:t>2 </a:t>
            </a:r>
            <a:r>
              <a:rPr sz="1800" dirty="0">
                <a:latin typeface="Arial Black"/>
                <a:cs typeface="Arial Black"/>
              </a:rPr>
              <a:t>– C –</a:t>
            </a:r>
            <a:r>
              <a:rPr sz="1800" spc="-345" dirty="0"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3300"/>
                </a:solidFill>
                <a:latin typeface="Arial Black"/>
                <a:cs typeface="Arial Black"/>
              </a:rPr>
              <a:t>SCoA</a:t>
            </a:r>
            <a:endParaRPr sz="1800">
              <a:latin typeface="Arial Black"/>
              <a:cs typeface="Arial Black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Arial Black"/>
                <a:cs typeface="Arial Black"/>
              </a:rPr>
              <a:t>β - </a:t>
            </a:r>
            <a:r>
              <a:rPr sz="1800" spc="-15" dirty="0">
                <a:latin typeface="Arial Black"/>
                <a:cs typeface="Arial Black"/>
              </a:rPr>
              <a:t>Hydroxyacyl</a:t>
            </a:r>
            <a:r>
              <a:rPr sz="1800" spc="-2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CoA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9461" y="698499"/>
            <a:ext cx="90805" cy="279400"/>
          </a:xfrm>
          <a:custGeom>
            <a:avLst/>
            <a:gdLst/>
            <a:ahLst/>
            <a:cxnLst/>
            <a:rect l="l" t="t" r="r" b="b"/>
            <a:pathLst>
              <a:path w="90804" h="279400">
                <a:moveTo>
                  <a:pt x="90678" y="0"/>
                </a:moveTo>
                <a:lnTo>
                  <a:pt x="0" y="0"/>
                </a:lnTo>
                <a:lnTo>
                  <a:pt x="0" y="33020"/>
                </a:lnTo>
                <a:lnTo>
                  <a:pt x="0" y="246380"/>
                </a:lnTo>
                <a:lnTo>
                  <a:pt x="0" y="279400"/>
                </a:lnTo>
                <a:lnTo>
                  <a:pt x="90678" y="279400"/>
                </a:lnTo>
                <a:lnTo>
                  <a:pt x="90678" y="246380"/>
                </a:lnTo>
                <a:lnTo>
                  <a:pt x="63271" y="246380"/>
                </a:lnTo>
                <a:lnTo>
                  <a:pt x="63271" y="246253"/>
                </a:lnTo>
                <a:lnTo>
                  <a:pt x="90678" y="246253"/>
                </a:lnTo>
                <a:lnTo>
                  <a:pt x="90678" y="33147"/>
                </a:lnTo>
                <a:lnTo>
                  <a:pt x="63271" y="33147"/>
                </a:lnTo>
                <a:lnTo>
                  <a:pt x="63271" y="33020"/>
                </a:lnTo>
                <a:lnTo>
                  <a:pt x="90678" y="33020"/>
                </a:lnTo>
                <a:lnTo>
                  <a:pt x="906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086733" y="1600200"/>
            <a:ext cx="519430" cy="1598295"/>
            <a:chOff x="4086733" y="1600200"/>
            <a:chExt cx="519430" cy="1598295"/>
          </a:xfrm>
        </p:grpSpPr>
        <p:sp>
          <p:nvSpPr>
            <p:cNvPr id="6" name="object 6"/>
            <p:cNvSpPr/>
            <p:nvPr/>
          </p:nvSpPr>
          <p:spPr>
            <a:xfrm>
              <a:off x="4230116" y="1603942"/>
              <a:ext cx="375920" cy="1594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86733" y="1600200"/>
              <a:ext cx="475257" cy="15248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24890" y="2694559"/>
            <a:ext cx="1703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Arial Black"/>
                <a:cs typeface="Arial Black"/>
              </a:rPr>
              <a:t>3ATP </a:t>
            </a:r>
            <a:r>
              <a:rPr sz="1800" dirty="0">
                <a:latin typeface="Arial Black"/>
                <a:cs typeface="Arial Black"/>
              </a:rPr>
              <a:t>-----</a:t>
            </a:r>
            <a:r>
              <a:rPr sz="1800" spc="-5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ETC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35350" y="1985213"/>
            <a:ext cx="390969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1436370" algn="l"/>
              </a:tabLst>
            </a:pPr>
            <a:r>
              <a:rPr sz="2700" spc="-7" baseline="49382" dirty="0">
                <a:solidFill>
                  <a:srgbClr val="C00000"/>
                </a:solidFill>
                <a:latin typeface="Arial Black"/>
                <a:cs typeface="Arial Black"/>
              </a:rPr>
              <a:t>NAD	</a:t>
            </a:r>
            <a:r>
              <a:rPr sz="1800" spc="-10" dirty="0">
                <a:latin typeface="Arial Black"/>
                <a:cs typeface="Arial Black"/>
              </a:rPr>
              <a:t>β-Hydroxy Acyl</a:t>
            </a:r>
            <a:r>
              <a:rPr sz="1800" spc="-6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CoA</a:t>
            </a:r>
            <a:endParaRPr sz="1800">
              <a:latin typeface="Arial Black"/>
              <a:cs typeface="Arial Black"/>
            </a:endParaRPr>
          </a:p>
          <a:p>
            <a:pPr marL="161925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 Black"/>
                <a:cs typeface="Arial Black"/>
              </a:rPr>
              <a:t>Dehydrogenase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20843" y="3350005"/>
            <a:ext cx="112395" cy="196215"/>
          </a:xfrm>
          <a:custGeom>
            <a:avLst/>
            <a:gdLst/>
            <a:ahLst/>
            <a:cxnLst/>
            <a:rect l="l" t="t" r="r" b="b"/>
            <a:pathLst>
              <a:path w="112395" h="196214">
                <a:moveTo>
                  <a:pt x="44831" y="0"/>
                </a:moveTo>
                <a:lnTo>
                  <a:pt x="0" y="0"/>
                </a:lnTo>
                <a:lnTo>
                  <a:pt x="0" y="196100"/>
                </a:lnTo>
                <a:lnTo>
                  <a:pt x="44831" y="196100"/>
                </a:lnTo>
                <a:lnTo>
                  <a:pt x="44831" y="0"/>
                </a:lnTo>
                <a:close/>
              </a:path>
              <a:path w="112395" h="196214">
                <a:moveTo>
                  <a:pt x="112014" y="0"/>
                </a:moveTo>
                <a:lnTo>
                  <a:pt x="67183" y="0"/>
                </a:lnTo>
                <a:lnTo>
                  <a:pt x="67183" y="196100"/>
                </a:lnTo>
                <a:lnTo>
                  <a:pt x="112014" y="196100"/>
                </a:lnTo>
                <a:lnTo>
                  <a:pt x="112014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77843" y="3350005"/>
            <a:ext cx="112395" cy="196215"/>
          </a:xfrm>
          <a:custGeom>
            <a:avLst/>
            <a:gdLst/>
            <a:ahLst/>
            <a:cxnLst/>
            <a:rect l="l" t="t" r="r" b="b"/>
            <a:pathLst>
              <a:path w="112395" h="196214">
                <a:moveTo>
                  <a:pt x="44831" y="0"/>
                </a:moveTo>
                <a:lnTo>
                  <a:pt x="0" y="0"/>
                </a:lnTo>
                <a:lnTo>
                  <a:pt x="0" y="196100"/>
                </a:lnTo>
                <a:lnTo>
                  <a:pt x="44831" y="196100"/>
                </a:lnTo>
                <a:lnTo>
                  <a:pt x="44831" y="0"/>
                </a:lnTo>
                <a:close/>
              </a:path>
              <a:path w="112395" h="196214">
                <a:moveTo>
                  <a:pt x="112014" y="0"/>
                </a:moveTo>
                <a:lnTo>
                  <a:pt x="67183" y="0"/>
                </a:lnTo>
                <a:lnTo>
                  <a:pt x="67183" y="196100"/>
                </a:lnTo>
                <a:lnTo>
                  <a:pt x="112014" y="196100"/>
                </a:lnTo>
                <a:lnTo>
                  <a:pt x="1120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14498" y="2625979"/>
            <a:ext cx="3636645" cy="149669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640"/>
              </a:spcBef>
            </a:pPr>
            <a:r>
              <a:rPr sz="1800" spc="-5" dirty="0">
                <a:solidFill>
                  <a:srgbClr val="C00000"/>
                </a:solidFill>
                <a:latin typeface="Arial Black"/>
                <a:cs typeface="Arial Black"/>
              </a:rPr>
              <a:t>NADH </a:t>
            </a:r>
            <a:r>
              <a:rPr sz="1800" dirty="0">
                <a:solidFill>
                  <a:srgbClr val="C00000"/>
                </a:solidFill>
                <a:latin typeface="Arial Black"/>
                <a:cs typeface="Arial Black"/>
              </a:rPr>
              <a:t>+</a:t>
            </a:r>
            <a:r>
              <a:rPr sz="1800" spc="-22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C00000"/>
                </a:solidFill>
                <a:latin typeface="Arial Black"/>
                <a:cs typeface="Arial Black"/>
              </a:rPr>
              <a:t>H</a:t>
            </a:r>
            <a:r>
              <a:rPr sz="1800" baseline="25462" dirty="0">
                <a:solidFill>
                  <a:srgbClr val="C00000"/>
                </a:solidFill>
                <a:latin typeface="Arial Black"/>
                <a:cs typeface="Arial Black"/>
              </a:rPr>
              <a:t>+</a:t>
            </a:r>
            <a:endParaRPr sz="1800" baseline="25462">
              <a:latin typeface="Arial Black"/>
              <a:cs typeface="Arial Black"/>
            </a:endParaRPr>
          </a:p>
          <a:p>
            <a:pPr marL="384175" algn="ctr">
              <a:lnSpc>
                <a:spcPct val="100000"/>
              </a:lnSpc>
              <a:spcBef>
                <a:spcPts val="540"/>
              </a:spcBef>
              <a:tabLst>
                <a:tab pos="1527810" algn="l"/>
              </a:tabLst>
            </a:pP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O	</a:t>
            </a:r>
            <a:r>
              <a:rPr sz="1800" dirty="0">
                <a:latin typeface="Arial Black"/>
                <a:cs typeface="Arial Black"/>
              </a:rPr>
              <a:t>O</a:t>
            </a:r>
            <a:endParaRPr sz="1800">
              <a:latin typeface="Arial Black"/>
              <a:cs typeface="Arial Black"/>
            </a:endParaRPr>
          </a:p>
          <a:p>
            <a:pPr marL="130175">
              <a:lnSpc>
                <a:spcPct val="100000"/>
              </a:lnSpc>
              <a:spcBef>
                <a:spcPts val="1860"/>
              </a:spcBef>
              <a:tabLst>
                <a:tab pos="434975" algn="l"/>
              </a:tabLst>
            </a:pPr>
            <a:r>
              <a:rPr sz="1800" dirty="0">
                <a:latin typeface="Arial Black"/>
                <a:cs typeface="Arial Black"/>
              </a:rPr>
              <a:t>R	– </a:t>
            </a:r>
            <a:r>
              <a:rPr sz="1800" spc="-5" dirty="0">
                <a:latin typeface="Arial Black"/>
                <a:cs typeface="Arial Black"/>
              </a:rPr>
              <a:t>CH</a:t>
            </a:r>
            <a:r>
              <a:rPr sz="1800" spc="-7" baseline="-20833" dirty="0">
                <a:latin typeface="Arial Black"/>
                <a:cs typeface="Arial Black"/>
              </a:rPr>
              <a:t>2 </a:t>
            </a:r>
            <a:r>
              <a:rPr sz="1800" dirty="0">
                <a:latin typeface="Arial Black"/>
                <a:cs typeface="Arial Black"/>
              </a:rPr>
              <a:t>–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C – </a:t>
            </a:r>
            <a:r>
              <a:rPr sz="1800" spc="-5" dirty="0">
                <a:solidFill>
                  <a:srgbClr val="FF0000"/>
                </a:solidFill>
                <a:latin typeface="Arial Black"/>
                <a:cs typeface="Arial Black"/>
              </a:rPr>
              <a:t>CH</a:t>
            </a:r>
            <a:r>
              <a:rPr sz="1800" spc="-7" baseline="-20833" dirty="0">
                <a:solidFill>
                  <a:srgbClr val="FF0000"/>
                </a:solidFill>
                <a:latin typeface="Arial Black"/>
                <a:cs typeface="Arial Black"/>
              </a:rPr>
              <a:t>2 </a:t>
            </a:r>
            <a:r>
              <a:rPr sz="1800" dirty="0">
                <a:latin typeface="Arial Black"/>
                <a:cs typeface="Arial Black"/>
              </a:rPr>
              <a:t>– C –</a:t>
            </a:r>
            <a:r>
              <a:rPr sz="1800" spc="-295" dirty="0"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3300"/>
                </a:solidFill>
                <a:latin typeface="Arial Black"/>
                <a:cs typeface="Arial Black"/>
              </a:rPr>
              <a:t>SCoA</a:t>
            </a:r>
            <a:endParaRPr sz="1800">
              <a:latin typeface="Arial Black"/>
              <a:cs typeface="Arial Black"/>
            </a:endParaRPr>
          </a:p>
          <a:p>
            <a:pPr marL="823594">
              <a:lnSpc>
                <a:spcPct val="100000"/>
              </a:lnSpc>
            </a:pPr>
            <a:r>
              <a:rPr sz="1800" dirty="0">
                <a:latin typeface="Arial Black"/>
                <a:cs typeface="Arial Black"/>
              </a:rPr>
              <a:t>β - </a:t>
            </a:r>
            <a:r>
              <a:rPr sz="1800" spc="-15" dirty="0">
                <a:latin typeface="Arial Black"/>
                <a:cs typeface="Arial Black"/>
              </a:rPr>
              <a:t>Ketoacyl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CoA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230115" y="4343400"/>
            <a:ext cx="375920" cy="1216660"/>
            <a:chOff x="4230115" y="4343400"/>
            <a:chExt cx="375920" cy="1216660"/>
          </a:xfrm>
        </p:grpSpPr>
        <p:sp>
          <p:nvSpPr>
            <p:cNvPr id="14" name="object 14"/>
            <p:cNvSpPr/>
            <p:nvPr/>
          </p:nvSpPr>
          <p:spPr>
            <a:xfrm>
              <a:off x="4230115" y="4347106"/>
              <a:ext cx="375920" cy="12125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74524" y="4343400"/>
              <a:ext cx="287655" cy="1143635"/>
            </a:xfrm>
            <a:custGeom>
              <a:avLst/>
              <a:gdLst/>
              <a:ahLst/>
              <a:cxnLst/>
              <a:rect l="l" t="t" r="r" b="b"/>
              <a:pathLst>
                <a:path w="287654" h="1143635">
                  <a:moveTo>
                    <a:pt x="27668" y="855811"/>
                  </a:moveTo>
                  <a:lnTo>
                    <a:pt x="15662" y="859917"/>
                  </a:lnTo>
                  <a:lnTo>
                    <a:pt x="6123" y="868350"/>
                  </a:lnTo>
                  <a:lnTo>
                    <a:pt x="787" y="879379"/>
                  </a:lnTo>
                  <a:lnTo>
                    <a:pt x="0" y="891599"/>
                  </a:lnTo>
                  <a:lnTo>
                    <a:pt x="4105" y="903605"/>
                  </a:lnTo>
                  <a:lnTo>
                    <a:pt x="143551" y="1143127"/>
                  </a:lnTo>
                  <a:lnTo>
                    <a:pt x="180660" y="1079627"/>
                  </a:lnTo>
                  <a:lnTo>
                    <a:pt x="111547" y="1079627"/>
                  </a:lnTo>
                  <a:lnTo>
                    <a:pt x="111631" y="961199"/>
                  </a:lnTo>
                  <a:lnTo>
                    <a:pt x="59350" y="871474"/>
                  </a:lnTo>
                  <a:lnTo>
                    <a:pt x="50917" y="861935"/>
                  </a:lnTo>
                  <a:lnTo>
                    <a:pt x="39887" y="856599"/>
                  </a:lnTo>
                  <a:lnTo>
                    <a:pt x="27668" y="855811"/>
                  </a:lnTo>
                  <a:close/>
                </a:path>
                <a:path w="287654" h="1143635">
                  <a:moveTo>
                    <a:pt x="111631" y="961199"/>
                  </a:moveTo>
                  <a:lnTo>
                    <a:pt x="111547" y="1079627"/>
                  </a:lnTo>
                  <a:lnTo>
                    <a:pt x="124374" y="1079627"/>
                  </a:lnTo>
                  <a:lnTo>
                    <a:pt x="124386" y="1063498"/>
                  </a:lnTo>
                  <a:lnTo>
                    <a:pt x="115992" y="1063498"/>
                  </a:lnTo>
                  <a:lnTo>
                    <a:pt x="124396" y="1049117"/>
                  </a:lnTo>
                  <a:lnTo>
                    <a:pt x="124442" y="983187"/>
                  </a:lnTo>
                  <a:lnTo>
                    <a:pt x="111631" y="961199"/>
                  </a:lnTo>
                  <a:close/>
                </a:path>
                <a:path w="287654" h="1143635">
                  <a:moveTo>
                    <a:pt x="137238" y="1027141"/>
                  </a:moveTo>
                  <a:lnTo>
                    <a:pt x="124396" y="1049117"/>
                  </a:lnTo>
                  <a:lnTo>
                    <a:pt x="124374" y="1079627"/>
                  </a:lnTo>
                  <a:lnTo>
                    <a:pt x="137201" y="1079627"/>
                  </a:lnTo>
                  <a:lnTo>
                    <a:pt x="137238" y="1027141"/>
                  </a:lnTo>
                  <a:close/>
                </a:path>
                <a:path w="287654" h="1143635">
                  <a:moveTo>
                    <a:pt x="143655" y="1016160"/>
                  </a:moveTo>
                  <a:lnTo>
                    <a:pt x="137238" y="1027141"/>
                  </a:lnTo>
                  <a:lnTo>
                    <a:pt x="137201" y="1079627"/>
                  </a:lnTo>
                  <a:lnTo>
                    <a:pt x="175555" y="1079627"/>
                  </a:lnTo>
                  <a:lnTo>
                    <a:pt x="175567" y="1063498"/>
                  </a:lnTo>
                  <a:lnTo>
                    <a:pt x="171237" y="1063498"/>
                  </a:lnTo>
                  <a:lnTo>
                    <a:pt x="143655" y="1016160"/>
                  </a:lnTo>
                  <a:close/>
                </a:path>
                <a:path w="287654" h="1143635">
                  <a:moveTo>
                    <a:pt x="259869" y="855938"/>
                  </a:moveTo>
                  <a:lnTo>
                    <a:pt x="175639" y="961430"/>
                  </a:lnTo>
                  <a:lnTo>
                    <a:pt x="175555" y="1079627"/>
                  </a:lnTo>
                  <a:lnTo>
                    <a:pt x="180660" y="1079627"/>
                  </a:lnTo>
                  <a:lnTo>
                    <a:pt x="283378" y="903859"/>
                  </a:lnTo>
                  <a:lnTo>
                    <a:pt x="287486" y="891833"/>
                  </a:lnTo>
                  <a:lnTo>
                    <a:pt x="286712" y="879570"/>
                  </a:lnTo>
                  <a:lnTo>
                    <a:pt x="281414" y="868497"/>
                  </a:lnTo>
                  <a:lnTo>
                    <a:pt x="271948" y="860044"/>
                  </a:lnTo>
                  <a:lnTo>
                    <a:pt x="259869" y="855938"/>
                  </a:lnTo>
                  <a:close/>
                </a:path>
                <a:path w="287654" h="1143635">
                  <a:moveTo>
                    <a:pt x="124396" y="1049117"/>
                  </a:moveTo>
                  <a:lnTo>
                    <a:pt x="115992" y="1063498"/>
                  </a:lnTo>
                  <a:lnTo>
                    <a:pt x="124386" y="1063498"/>
                  </a:lnTo>
                  <a:lnTo>
                    <a:pt x="124396" y="1049117"/>
                  </a:lnTo>
                  <a:close/>
                </a:path>
                <a:path w="287654" h="1143635">
                  <a:moveTo>
                    <a:pt x="175639" y="961430"/>
                  </a:moveTo>
                  <a:lnTo>
                    <a:pt x="143655" y="1016160"/>
                  </a:lnTo>
                  <a:lnTo>
                    <a:pt x="171237" y="1063498"/>
                  </a:lnTo>
                  <a:lnTo>
                    <a:pt x="175567" y="1063498"/>
                  </a:lnTo>
                  <a:lnTo>
                    <a:pt x="175639" y="961430"/>
                  </a:lnTo>
                  <a:close/>
                </a:path>
                <a:path w="287654" h="1143635">
                  <a:moveTo>
                    <a:pt x="124442" y="983187"/>
                  </a:moveTo>
                  <a:lnTo>
                    <a:pt x="124396" y="1049117"/>
                  </a:lnTo>
                  <a:lnTo>
                    <a:pt x="137238" y="1027141"/>
                  </a:lnTo>
                  <a:lnTo>
                    <a:pt x="137254" y="1005174"/>
                  </a:lnTo>
                  <a:lnTo>
                    <a:pt x="124442" y="983187"/>
                  </a:lnTo>
                  <a:close/>
                </a:path>
                <a:path w="287654" h="1143635">
                  <a:moveTo>
                    <a:pt x="137254" y="1005174"/>
                  </a:moveTo>
                  <a:lnTo>
                    <a:pt x="137238" y="1027141"/>
                  </a:lnTo>
                  <a:lnTo>
                    <a:pt x="143655" y="1016160"/>
                  </a:lnTo>
                  <a:lnTo>
                    <a:pt x="137254" y="1005174"/>
                  </a:lnTo>
                  <a:close/>
                </a:path>
                <a:path w="287654" h="1143635">
                  <a:moveTo>
                    <a:pt x="176317" y="0"/>
                  </a:moveTo>
                  <a:lnTo>
                    <a:pt x="137963" y="0"/>
                  </a:lnTo>
                  <a:lnTo>
                    <a:pt x="137254" y="1005174"/>
                  </a:lnTo>
                  <a:lnTo>
                    <a:pt x="143655" y="1016160"/>
                  </a:lnTo>
                  <a:lnTo>
                    <a:pt x="175639" y="961430"/>
                  </a:lnTo>
                  <a:lnTo>
                    <a:pt x="176317" y="0"/>
                  </a:lnTo>
                  <a:close/>
                </a:path>
                <a:path w="287654" h="1143635">
                  <a:moveTo>
                    <a:pt x="125136" y="0"/>
                  </a:moveTo>
                  <a:lnTo>
                    <a:pt x="112309" y="0"/>
                  </a:lnTo>
                  <a:lnTo>
                    <a:pt x="111631" y="961199"/>
                  </a:lnTo>
                  <a:lnTo>
                    <a:pt x="124442" y="983187"/>
                  </a:lnTo>
                  <a:lnTo>
                    <a:pt x="12513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2706243" y="5407405"/>
            <a:ext cx="112395" cy="196215"/>
          </a:xfrm>
          <a:custGeom>
            <a:avLst/>
            <a:gdLst/>
            <a:ahLst/>
            <a:cxnLst/>
            <a:rect l="l" t="t" r="r" b="b"/>
            <a:pathLst>
              <a:path w="112394" h="196214">
                <a:moveTo>
                  <a:pt x="44831" y="0"/>
                </a:moveTo>
                <a:lnTo>
                  <a:pt x="0" y="0"/>
                </a:lnTo>
                <a:lnTo>
                  <a:pt x="0" y="196037"/>
                </a:lnTo>
                <a:lnTo>
                  <a:pt x="44831" y="196037"/>
                </a:lnTo>
                <a:lnTo>
                  <a:pt x="44831" y="0"/>
                </a:lnTo>
                <a:close/>
              </a:path>
              <a:path w="112394" h="196214">
                <a:moveTo>
                  <a:pt x="112014" y="0"/>
                </a:moveTo>
                <a:lnTo>
                  <a:pt x="67183" y="0"/>
                </a:lnTo>
                <a:lnTo>
                  <a:pt x="67183" y="196037"/>
                </a:lnTo>
                <a:lnTo>
                  <a:pt x="112014" y="196037"/>
                </a:lnTo>
                <a:lnTo>
                  <a:pt x="1120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28877" y="5094808"/>
            <a:ext cx="2400300" cy="108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O</a:t>
            </a:r>
            <a:endParaRPr sz="18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865"/>
              </a:spcBef>
            </a:pPr>
            <a:r>
              <a:rPr sz="1800" dirty="0">
                <a:latin typeface="Arial Black"/>
                <a:cs typeface="Arial Black"/>
              </a:rPr>
              <a:t>R – CH</a:t>
            </a:r>
            <a:r>
              <a:rPr sz="1800" baseline="-20833" dirty="0">
                <a:latin typeface="Arial Black"/>
                <a:cs typeface="Arial Black"/>
              </a:rPr>
              <a:t>2 </a:t>
            </a:r>
            <a:r>
              <a:rPr sz="1800" dirty="0">
                <a:latin typeface="Arial Black"/>
                <a:cs typeface="Arial Black"/>
              </a:rPr>
              <a:t>–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C </a:t>
            </a:r>
            <a:r>
              <a:rPr sz="1800" dirty="0">
                <a:latin typeface="Arial Black"/>
                <a:cs typeface="Arial Black"/>
              </a:rPr>
              <a:t>–</a:t>
            </a:r>
            <a:r>
              <a:rPr sz="1800" spc="-330" dirty="0"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3300"/>
                </a:solidFill>
                <a:latin typeface="Arial Black"/>
                <a:cs typeface="Arial Black"/>
              </a:rPr>
              <a:t>SCoA</a:t>
            </a:r>
            <a:endParaRPr sz="18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Arial Black"/>
                <a:cs typeface="Arial Black"/>
              </a:rPr>
              <a:t>Acyl</a:t>
            </a:r>
            <a:r>
              <a:rPr sz="1800" spc="-1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CoA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78043" y="5407405"/>
            <a:ext cx="112395" cy="196215"/>
          </a:xfrm>
          <a:custGeom>
            <a:avLst/>
            <a:gdLst/>
            <a:ahLst/>
            <a:cxnLst/>
            <a:rect l="l" t="t" r="r" b="b"/>
            <a:pathLst>
              <a:path w="112395" h="196214">
                <a:moveTo>
                  <a:pt x="44831" y="0"/>
                </a:moveTo>
                <a:lnTo>
                  <a:pt x="0" y="0"/>
                </a:lnTo>
                <a:lnTo>
                  <a:pt x="0" y="196037"/>
                </a:lnTo>
                <a:lnTo>
                  <a:pt x="44831" y="196037"/>
                </a:lnTo>
                <a:lnTo>
                  <a:pt x="44831" y="0"/>
                </a:lnTo>
                <a:close/>
              </a:path>
              <a:path w="112395" h="196214">
                <a:moveTo>
                  <a:pt x="112014" y="0"/>
                </a:moveTo>
                <a:lnTo>
                  <a:pt x="67183" y="0"/>
                </a:lnTo>
                <a:lnTo>
                  <a:pt x="67183" y="196037"/>
                </a:lnTo>
                <a:lnTo>
                  <a:pt x="112014" y="196037"/>
                </a:lnTo>
                <a:lnTo>
                  <a:pt x="1120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721352" y="4637913"/>
            <a:ext cx="2098040" cy="1542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Arial Black"/>
                <a:cs typeface="Arial Black"/>
              </a:rPr>
              <a:t>Thiolase</a:t>
            </a:r>
            <a:endParaRPr sz="1800">
              <a:latin typeface="Arial Black"/>
              <a:cs typeface="Arial Black"/>
            </a:endParaRPr>
          </a:p>
          <a:p>
            <a:pPr marR="24765" algn="ctr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O</a:t>
            </a:r>
            <a:endParaRPr sz="1800">
              <a:latin typeface="Arial Black"/>
              <a:cs typeface="Arial Black"/>
            </a:endParaRPr>
          </a:p>
          <a:p>
            <a:pPr marL="193040" algn="ctr">
              <a:lnSpc>
                <a:spcPct val="100000"/>
              </a:lnSpc>
              <a:spcBef>
                <a:spcPts val="1860"/>
              </a:spcBef>
            </a:pPr>
            <a:r>
              <a:rPr sz="1800" dirty="0">
                <a:latin typeface="Arial Black"/>
                <a:cs typeface="Arial Black"/>
              </a:rPr>
              <a:t>CH</a:t>
            </a:r>
            <a:r>
              <a:rPr sz="1800" baseline="-20833" dirty="0">
                <a:latin typeface="Arial Black"/>
                <a:cs typeface="Arial Black"/>
              </a:rPr>
              <a:t>3 </a:t>
            </a:r>
            <a:r>
              <a:rPr sz="1800" dirty="0">
                <a:latin typeface="Arial Black"/>
                <a:cs typeface="Arial Black"/>
              </a:rPr>
              <a:t>–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C </a:t>
            </a:r>
            <a:r>
              <a:rPr sz="1800" dirty="0">
                <a:latin typeface="Arial Black"/>
                <a:cs typeface="Arial Black"/>
              </a:rPr>
              <a:t>–</a:t>
            </a:r>
            <a:r>
              <a:rPr sz="1800" spc="-114" dirty="0"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3300"/>
                </a:solidFill>
                <a:latin typeface="Arial Black"/>
                <a:cs typeface="Arial Black"/>
              </a:rPr>
              <a:t>SCoA</a:t>
            </a:r>
            <a:endParaRPr sz="1800">
              <a:latin typeface="Arial Black"/>
              <a:cs typeface="Arial Black"/>
            </a:endParaRPr>
          </a:p>
          <a:p>
            <a:pPr marL="194310" algn="ctr">
              <a:lnSpc>
                <a:spcPct val="100000"/>
              </a:lnSpc>
            </a:pPr>
            <a:r>
              <a:rPr sz="1800" dirty="0">
                <a:latin typeface="Arial Black"/>
                <a:cs typeface="Arial Black"/>
              </a:rPr>
              <a:t>Acetyl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CoA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48799" y="3487551"/>
            <a:ext cx="2065655" cy="2159000"/>
          </a:xfrm>
          <a:custGeom>
            <a:avLst/>
            <a:gdLst/>
            <a:ahLst/>
            <a:cxnLst/>
            <a:rect l="l" t="t" r="r" b="b"/>
            <a:pathLst>
              <a:path w="2065654" h="2159000">
                <a:moveTo>
                  <a:pt x="33121" y="2144232"/>
                </a:moveTo>
                <a:lnTo>
                  <a:pt x="31654" y="2146300"/>
                </a:lnTo>
                <a:lnTo>
                  <a:pt x="3143" y="2146300"/>
                </a:lnTo>
                <a:lnTo>
                  <a:pt x="9810" y="2159000"/>
                </a:lnTo>
                <a:lnTo>
                  <a:pt x="47148" y="2159000"/>
                </a:lnTo>
                <a:lnTo>
                  <a:pt x="48250" y="2157821"/>
                </a:lnTo>
                <a:lnTo>
                  <a:pt x="33121" y="2144232"/>
                </a:lnTo>
                <a:close/>
              </a:path>
              <a:path w="2065654" h="2159000">
                <a:moveTo>
                  <a:pt x="57146" y="2148307"/>
                </a:moveTo>
                <a:lnTo>
                  <a:pt x="48250" y="2157821"/>
                </a:lnTo>
                <a:lnTo>
                  <a:pt x="49561" y="2159000"/>
                </a:lnTo>
                <a:lnTo>
                  <a:pt x="57146" y="2148307"/>
                </a:lnTo>
                <a:close/>
              </a:path>
              <a:path w="2065654" h="2159000">
                <a:moveTo>
                  <a:pt x="35344" y="2141099"/>
                </a:moveTo>
                <a:lnTo>
                  <a:pt x="33121" y="2144232"/>
                </a:lnTo>
                <a:lnTo>
                  <a:pt x="48250" y="2157821"/>
                </a:lnTo>
                <a:lnTo>
                  <a:pt x="57146" y="2148307"/>
                </a:lnTo>
                <a:lnTo>
                  <a:pt x="58570" y="2146300"/>
                </a:lnTo>
                <a:lnTo>
                  <a:pt x="40544" y="2146300"/>
                </a:lnTo>
                <a:lnTo>
                  <a:pt x="35344" y="2141099"/>
                </a:lnTo>
                <a:close/>
              </a:path>
              <a:path w="2065654" h="2159000">
                <a:moveTo>
                  <a:pt x="1179099" y="901700"/>
                </a:moveTo>
                <a:lnTo>
                  <a:pt x="1175289" y="901700"/>
                </a:lnTo>
                <a:lnTo>
                  <a:pt x="1173892" y="914400"/>
                </a:lnTo>
                <a:lnTo>
                  <a:pt x="201965" y="1944142"/>
                </a:lnTo>
                <a:lnTo>
                  <a:pt x="57146" y="2148307"/>
                </a:lnTo>
                <a:lnTo>
                  <a:pt x="1187100" y="939800"/>
                </a:lnTo>
                <a:lnTo>
                  <a:pt x="1631473" y="939800"/>
                </a:lnTo>
                <a:lnTo>
                  <a:pt x="1654206" y="927100"/>
                </a:lnTo>
                <a:lnTo>
                  <a:pt x="1249457" y="927100"/>
                </a:lnTo>
                <a:lnTo>
                  <a:pt x="1225835" y="914400"/>
                </a:lnTo>
                <a:lnTo>
                  <a:pt x="1202467" y="914400"/>
                </a:lnTo>
                <a:lnTo>
                  <a:pt x="1179099" y="901700"/>
                </a:lnTo>
                <a:close/>
              </a:path>
              <a:path w="2065654" h="2159000">
                <a:moveTo>
                  <a:pt x="1255426" y="38100"/>
                </a:moveTo>
                <a:lnTo>
                  <a:pt x="1097438" y="38100"/>
                </a:lnTo>
                <a:lnTo>
                  <a:pt x="1068355" y="50800"/>
                </a:lnTo>
                <a:lnTo>
                  <a:pt x="1011967" y="76200"/>
                </a:lnTo>
                <a:lnTo>
                  <a:pt x="984916" y="88900"/>
                </a:lnTo>
                <a:lnTo>
                  <a:pt x="958500" y="114300"/>
                </a:lnTo>
                <a:lnTo>
                  <a:pt x="933100" y="127000"/>
                </a:lnTo>
                <a:lnTo>
                  <a:pt x="908462" y="139700"/>
                </a:lnTo>
                <a:lnTo>
                  <a:pt x="884840" y="165100"/>
                </a:lnTo>
                <a:lnTo>
                  <a:pt x="862361" y="177800"/>
                </a:lnTo>
                <a:lnTo>
                  <a:pt x="841787" y="203200"/>
                </a:lnTo>
                <a:lnTo>
                  <a:pt x="822356" y="215900"/>
                </a:lnTo>
                <a:lnTo>
                  <a:pt x="804703" y="241300"/>
                </a:lnTo>
                <a:lnTo>
                  <a:pt x="788701" y="266700"/>
                </a:lnTo>
                <a:lnTo>
                  <a:pt x="774223" y="279400"/>
                </a:lnTo>
                <a:lnTo>
                  <a:pt x="761142" y="304800"/>
                </a:lnTo>
                <a:lnTo>
                  <a:pt x="749839" y="330200"/>
                </a:lnTo>
                <a:lnTo>
                  <a:pt x="740060" y="355600"/>
                </a:lnTo>
                <a:lnTo>
                  <a:pt x="731932" y="368300"/>
                </a:lnTo>
                <a:lnTo>
                  <a:pt x="725328" y="393700"/>
                </a:lnTo>
                <a:lnTo>
                  <a:pt x="720502" y="419100"/>
                </a:lnTo>
                <a:lnTo>
                  <a:pt x="717200" y="444500"/>
                </a:lnTo>
                <a:lnTo>
                  <a:pt x="715422" y="469900"/>
                </a:lnTo>
                <a:lnTo>
                  <a:pt x="715422" y="495300"/>
                </a:lnTo>
                <a:lnTo>
                  <a:pt x="716946" y="520700"/>
                </a:lnTo>
                <a:lnTo>
                  <a:pt x="720121" y="533400"/>
                </a:lnTo>
                <a:lnTo>
                  <a:pt x="724693" y="558800"/>
                </a:lnTo>
                <a:lnTo>
                  <a:pt x="731043" y="584200"/>
                </a:lnTo>
                <a:lnTo>
                  <a:pt x="738917" y="609600"/>
                </a:lnTo>
                <a:lnTo>
                  <a:pt x="748315" y="635000"/>
                </a:lnTo>
                <a:lnTo>
                  <a:pt x="759237" y="647700"/>
                </a:lnTo>
                <a:lnTo>
                  <a:pt x="771683" y="673100"/>
                </a:lnTo>
                <a:lnTo>
                  <a:pt x="785653" y="698500"/>
                </a:lnTo>
                <a:lnTo>
                  <a:pt x="801147" y="723900"/>
                </a:lnTo>
                <a:lnTo>
                  <a:pt x="818038" y="736600"/>
                </a:lnTo>
                <a:lnTo>
                  <a:pt x="836453" y="762000"/>
                </a:lnTo>
                <a:lnTo>
                  <a:pt x="856392" y="774700"/>
                </a:lnTo>
                <a:lnTo>
                  <a:pt x="877728" y="800100"/>
                </a:lnTo>
                <a:lnTo>
                  <a:pt x="900461" y="812800"/>
                </a:lnTo>
                <a:lnTo>
                  <a:pt x="924718" y="838200"/>
                </a:lnTo>
                <a:lnTo>
                  <a:pt x="925099" y="838200"/>
                </a:lnTo>
                <a:lnTo>
                  <a:pt x="4857" y="2120900"/>
                </a:lnTo>
                <a:lnTo>
                  <a:pt x="523" y="2133600"/>
                </a:lnTo>
                <a:lnTo>
                  <a:pt x="0" y="2146300"/>
                </a:lnTo>
                <a:lnTo>
                  <a:pt x="31654" y="2146300"/>
                </a:lnTo>
                <a:lnTo>
                  <a:pt x="25960" y="2137801"/>
                </a:lnTo>
                <a:lnTo>
                  <a:pt x="7143" y="2120900"/>
                </a:lnTo>
                <a:lnTo>
                  <a:pt x="183950" y="1931624"/>
                </a:lnTo>
                <a:lnTo>
                  <a:pt x="968660" y="825500"/>
                </a:lnTo>
                <a:lnTo>
                  <a:pt x="967136" y="825500"/>
                </a:lnTo>
                <a:lnTo>
                  <a:pt x="942498" y="800100"/>
                </a:lnTo>
                <a:lnTo>
                  <a:pt x="919765" y="787400"/>
                </a:lnTo>
                <a:lnTo>
                  <a:pt x="898175" y="774700"/>
                </a:lnTo>
                <a:lnTo>
                  <a:pt x="878109" y="749300"/>
                </a:lnTo>
                <a:lnTo>
                  <a:pt x="859440" y="736600"/>
                </a:lnTo>
                <a:lnTo>
                  <a:pt x="842295" y="711200"/>
                </a:lnTo>
                <a:lnTo>
                  <a:pt x="826547" y="698500"/>
                </a:lnTo>
                <a:lnTo>
                  <a:pt x="812323" y="673100"/>
                </a:lnTo>
                <a:lnTo>
                  <a:pt x="799242" y="660400"/>
                </a:lnTo>
                <a:lnTo>
                  <a:pt x="787812" y="635000"/>
                </a:lnTo>
                <a:lnTo>
                  <a:pt x="777906" y="622300"/>
                </a:lnTo>
                <a:lnTo>
                  <a:pt x="769270" y="596900"/>
                </a:lnTo>
                <a:lnTo>
                  <a:pt x="762158" y="571500"/>
                </a:lnTo>
                <a:lnTo>
                  <a:pt x="756570" y="558800"/>
                </a:lnTo>
                <a:lnTo>
                  <a:pt x="752379" y="533400"/>
                </a:lnTo>
                <a:lnTo>
                  <a:pt x="749585" y="508000"/>
                </a:lnTo>
                <a:lnTo>
                  <a:pt x="748315" y="495300"/>
                </a:lnTo>
                <a:lnTo>
                  <a:pt x="748315" y="469900"/>
                </a:lnTo>
                <a:lnTo>
                  <a:pt x="749966" y="444500"/>
                </a:lnTo>
                <a:lnTo>
                  <a:pt x="753141" y="419100"/>
                </a:lnTo>
                <a:lnTo>
                  <a:pt x="757586" y="406400"/>
                </a:lnTo>
                <a:lnTo>
                  <a:pt x="763555" y="381000"/>
                </a:lnTo>
                <a:lnTo>
                  <a:pt x="771048" y="355600"/>
                </a:lnTo>
                <a:lnTo>
                  <a:pt x="780065" y="342900"/>
                </a:lnTo>
                <a:lnTo>
                  <a:pt x="790606" y="317500"/>
                </a:lnTo>
                <a:lnTo>
                  <a:pt x="802544" y="304800"/>
                </a:lnTo>
                <a:lnTo>
                  <a:pt x="816006" y="279400"/>
                </a:lnTo>
                <a:lnTo>
                  <a:pt x="830992" y="254000"/>
                </a:lnTo>
                <a:lnTo>
                  <a:pt x="847502" y="241300"/>
                </a:lnTo>
                <a:lnTo>
                  <a:pt x="865536" y="215900"/>
                </a:lnTo>
                <a:lnTo>
                  <a:pt x="885094" y="203200"/>
                </a:lnTo>
                <a:lnTo>
                  <a:pt x="906176" y="190500"/>
                </a:lnTo>
                <a:lnTo>
                  <a:pt x="928528" y="165100"/>
                </a:lnTo>
                <a:lnTo>
                  <a:pt x="951896" y="152400"/>
                </a:lnTo>
                <a:lnTo>
                  <a:pt x="1001172" y="127000"/>
                </a:lnTo>
                <a:lnTo>
                  <a:pt x="1080801" y="88900"/>
                </a:lnTo>
                <a:lnTo>
                  <a:pt x="1137189" y="63500"/>
                </a:lnTo>
                <a:lnTo>
                  <a:pt x="1166145" y="63500"/>
                </a:lnTo>
                <a:lnTo>
                  <a:pt x="1195482" y="50800"/>
                </a:lnTo>
                <a:lnTo>
                  <a:pt x="1225327" y="50800"/>
                </a:lnTo>
                <a:lnTo>
                  <a:pt x="1255426" y="38100"/>
                </a:lnTo>
                <a:close/>
              </a:path>
              <a:path w="2065654" h="2159000">
                <a:moveTo>
                  <a:pt x="25960" y="2137801"/>
                </a:moveTo>
                <a:lnTo>
                  <a:pt x="31654" y="2146300"/>
                </a:lnTo>
                <a:lnTo>
                  <a:pt x="33121" y="2144232"/>
                </a:lnTo>
                <a:lnTo>
                  <a:pt x="25960" y="2137801"/>
                </a:lnTo>
                <a:close/>
              </a:path>
              <a:path w="2065654" h="2159000">
                <a:moveTo>
                  <a:pt x="133052" y="2017155"/>
                </a:moveTo>
                <a:lnTo>
                  <a:pt x="93678" y="2058871"/>
                </a:lnTo>
                <a:lnTo>
                  <a:pt x="35344" y="2141099"/>
                </a:lnTo>
                <a:lnTo>
                  <a:pt x="40544" y="2146300"/>
                </a:lnTo>
                <a:lnTo>
                  <a:pt x="133052" y="2017155"/>
                </a:lnTo>
                <a:close/>
              </a:path>
              <a:path w="2065654" h="2159000">
                <a:moveTo>
                  <a:pt x="201965" y="1944142"/>
                </a:moveTo>
                <a:lnTo>
                  <a:pt x="133052" y="2017155"/>
                </a:lnTo>
                <a:lnTo>
                  <a:pt x="40544" y="2146300"/>
                </a:lnTo>
                <a:lnTo>
                  <a:pt x="58570" y="2146300"/>
                </a:lnTo>
                <a:lnTo>
                  <a:pt x="201965" y="1944142"/>
                </a:lnTo>
                <a:close/>
              </a:path>
              <a:path w="2065654" h="2159000">
                <a:moveTo>
                  <a:pt x="25427" y="2131182"/>
                </a:moveTo>
                <a:lnTo>
                  <a:pt x="23145" y="2133600"/>
                </a:lnTo>
                <a:lnTo>
                  <a:pt x="25960" y="2137801"/>
                </a:lnTo>
                <a:lnTo>
                  <a:pt x="33121" y="2144232"/>
                </a:lnTo>
                <a:lnTo>
                  <a:pt x="35344" y="2141099"/>
                </a:lnTo>
                <a:lnTo>
                  <a:pt x="25427" y="2131182"/>
                </a:lnTo>
                <a:close/>
              </a:path>
              <a:path w="2065654" h="2159000">
                <a:moveTo>
                  <a:pt x="93678" y="2058871"/>
                </a:moveTo>
                <a:lnTo>
                  <a:pt x="25427" y="2131182"/>
                </a:lnTo>
                <a:lnTo>
                  <a:pt x="35344" y="2141099"/>
                </a:lnTo>
                <a:lnTo>
                  <a:pt x="93678" y="2058871"/>
                </a:lnTo>
                <a:close/>
              </a:path>
              <a:path w="2065654" h="2159000">
                <a:moveTo>
                  <a:pt x="183950" y="1931624"/>
                </a:moveTo>
                <a:lnTo>
                  <a:pt x="7143" y="2120900"/>
                </a:lnTo>
                <a:lnTo>
                  <a:pt x="25960" y="2137801"/>
                </a:lnTo>
                <a:lnTo>
                  <a:pt x="23145" y="2133600"/>
                </a:lnTo>
                <a:lnTo>
                  <a:pt x="25427" y="2131182"/>
                </a:lnTo>
                <a:lnTo>
                  <a:pt x="15144" y="2120900"/>
                </a:lnTo>
                <a:lnTo>
                  <a:pt x="152700" y="1975674"/>
                </a:lnTo>
                <a:lnTo>
                  <a:pt x="183950" y="1931624"/>
                </a:lnTo>
                <a:close/>
              </a:path>
              <a:path w="2065654" h="2159000">
                <a:moveTo>
                  <a:pt x="152700" y="1975674"/>
                </a:moveTo>
                <a:lnTo>
                  <a:pt x="15144" y="2120900"/>
                </a:lnTo>
                <a:lnTo>
                  <a:pt x="25427" y="2131182"/>
                </a:lnTo>
                <a:lnTo>
                  <a:pt x="93678" y="2058871"/>
                </a:lnTo>
                <a:lnTo>
                  <a:pt x="152700" y="1975674"/>
                </a:lnTo>
                <a:close/>
              </a:path>
              <a:path w="2065654" h="2159000">
                <a:moveTo>
                  <a:pt x="259815" y="1862587"/>
                </a:moveTo>
                <a:lnTo>
                  <a:pt x="193993" y="1932079"/>
                </a:lnTo>
                <a:lnTo>
                  <a:pt x="133052" y="2017155"/>
                </a:lnTo>
                <a:lnTo>
                  <a:pt x="201965" y="1944142"/>
                </a:lnTo>
                <a:lnTo>
                  <a:pt x="259815" y="1862587"/>
                </a:lnTo>
                <a:close/>
              </a:path>
              <a:path w="2065654" h="2159000">
                <a:moveTo>
                  <a:pt x="228417" y="1884021"/>
                </a:moveTo>
                <a:lnTo>
                  <a:pt x="183950" y="1931624"/>
                </a:lnTo>
                <a:lnTo>
                  <a:pt x="152700" y="1975674"/>
                </a:lnTo>
                <a:lnTo>
                  <a:pt x="193993" y="1932079"/>
                </a:lnTo>
                <a:lnTo>
                  <a:pt x="228417" y="1884021"/>
                </a:lnTo>
                <a:close/>
              </a:path>
              <a:path w="2065654" h="2159000">
                <a:moveTo>
                  <a:pt x="295709" y="1811983"/>
                </a:moveTo>
                <a:lnTo>
                  <a:pt x="228417" y="1884021"/>
                </a:lnTo>
                <a:lnTo>
                  <a:pt x="193993" y="1932079"/>
                </a:lnTo>
                <a:lnTo>
                  <a:pt x="259815" y="1862587"/>
                </a:lnTo>
                <a:lnTo>
                  <a:pt x="295709" y="1811983"/>
                </a:lnTo>
                <a:close/>
              </a:path>
              <a:path w="2065654" h="2159000">
                <a:moveTo>
                  <a:pt x="989742" y="812800"/>
                </a:moveTo>
                <a:lnTo>
                  <a:pt x="979455" y="812800"/>
                </a:lnTo>
                <a:lnTo>
                  <a:pt x="980344" y="825500"/>
                </a:lnTo>
                <a:lnTo>
                  <a:pt x="977550" y="838200"/>
                </a:lnTo>
                <a:lnTo>
                  <a:pt x="228417" y="1884021"/>
                </a:lnTo>
                <a:lnTo>
                  <a:pt x="295709" y="1811983"/>
                </a:lnTo>
                <a:lnTo>
                  <a:pt x="986440" y="838200"/>
                </a:lnTo>
                <a:lnTo>
                  <a:pt x="990885" y="838200"/>
                </a:lnTo>
                <a:lnTo>
                  <a:pt x="992536" y="825500"/>
                </a:lnTo>
                <a:lnTo>
                  <a:pt x="989742" y="812800"/>
                </a:lnTo>
                <a:close/>
              </a:path>
              <a:path w="2065654" h="2159000">
                <a:moveTo>
                  <a:pt x="1206785" y="889000"/>
                </a:moveTo>
                <a:lnTo>
                  <a:pt x="1157890" y="889000"/>
                </a:lnTo>
                <a:lnTo>
                  <a:pt x="295709" y="1811983"/>
                </a:lnTo>
                <a:lnTo>
                  <a:pt x="259815" y="1862587"/>
                </a:lnTo>
                <a:lnTo>
                  <a:pt x="1169955" y="901700"/>
                </a:lnTo>
                <a:lnTo>
                  <a:pt x="1229645" y="901700"/>
                </a:lnTo>
                <a:lnTo>
                  <a:pt x="1206785" y="889000"/>
                </a:lnTo>
                <a:close/>
              </a:path>
              <a:path w="2065654" h="2159000">
                <a:moveTo>
                  <a:pt x="1514125" y="952500"/>
                </a:moveTo>
                <a:lnTo>
                  <a:pt x="1269269" y="952500"/>
                </a:lnTo>
                <a:lnTo>
                  <a:pt x="1293907" y="965200"/>
                </a:lnTo>
                <a:lnTo>
                  <a:pt x="1489995" y="965200"/>
                </a:lnTo>
                <a:lnTo>
                  <a:pt x="1514125" y="952500"/>
                </a:lnTo>
                <a:close/>
              </a:path>
              <a:path w="2065654" h="2159000">
                <a:moveTo>
                  <a:pt x="1585245" y="939800"/>
                </a:moveTo>
                <a:lnTo>
                  <a:pt x="1195863" y="939800"/>
                </a:lnTo>
                <a:lnTo>
                  <a:pt x="1220247" y="952500"/>
                </a:lnTo>
                <a:lnTo>
                  <a:pt x="1561877" y="952500"/>
                </a:lnTo>
                <a:lnTo>
                  <a:pt x="1585245" y="939800"/>
                </a:lnTo>
                <a:close/>
              </a:path>
              <a:path w="2065654" h="2159000">
                <a:moveTo>
                  <a:pt x="1438433" y="914400"/>
                </a:moveTo>
                <a:lnTo>
                  <a:pt x="1344834" y="914400"/>
                </a:lnTo>
                <a:lnTo>
                  <a:pt x="1368329" y="927100"/>
                </a:lnTo>
                <a:lnTo>
                  <a:pt x="1415192" y="927100"/>
                </a:lnTo>
                <a:lnTo>
                  <a:pt x="1438433" y="914400"/>
                </a:lnTo>
                <a:close/>
              </a:path>
              <a:path w="2065654" h="2159000">
                <a:moveTo>
                  <a:pt x="1676685" y="914400"/>
                </a:moveTo>
                <a:lnTo>
                  <a:pt x="1555273" y="914400"/>
                </a:lnTo>
                <a:lnTo>
                  <a:pt x="1532413" y="927100"/>
                </a:lnTo>
                <a:lnTo>
                  <a:pt x="1654206" y="927100"/>
                </a:lnTo>
                <a:lnTo>
                  <a:pt x="1676685" y="914400"/>
                </a:lnTo>
                <a:close/>
              </a:path>
              <a:path w="2065654" h="2159000">
                <a:moveTo>
                  <a:pt x="1298733" y="901700"/>
                </a:moveTo>
                <a:lnTo>
                  <a:pt x="1227740" y="901700"/>
                </a:lnTo>
                <a:lnTo>
                  <a:pt x="1250981" y="914400"/>
                </a:lnTo>
                <a:lnTo>
                  <a:pt x="1321974" y="914400"/>
                </a:lnTo>
                <a:lnTo>
                  <a:pt x="1298733" y="901700"/>
                </a:lnTo>
                <a:close/>
              </a:path>
              <a:path w="2065654" h="2159000">
                <a:moveTo>
                  <a:pt x="1553114" y="901700"/>
                </a:moveTo>
                <a:lnTo>
                  <a:pt x="1483518" y="901700"/>
                </a:lnTo>
                <a:lnTo>
                  <a:pt x="1460658" y="914400"/>
                </a:lnTo>
                <a:lnTo>
                  <a:pt x="1530508" y="914400"/>
                </a:lnTo>
                <a:lnTo>
                  <a:pt x="1553114" y="901700"/>
                </a:lnTo>
                <a:close/>
              </a:path>
              <a:path w="2065654" h="2159000">
                <a:moveTo>
                  <a:pt x="1629695" y="25400"/>
                </a:moveTo>
                <a:lnTo>
                  <a:pt x="1439830" y="25400"/>
                </a:lnTo>
                <a:lnTo>
                  <a:pt x="1470691" y="38100"/>
                </a:lnTo>
                <a:lnTo>
                  <a:pt x="1531905" y="38100"/>
                </a:lnTo>
                <a:lnTo>
                  <a:pt x="1562131" y="50800"/>
                </a:lnTo>
                <a:lnTo>
                  <a:pt x="1591976" y="50800"/>
                </a:lnTo>
                <a:lnTo>
                  <a:pt x="1621694" y="63500"/>
                </a:lnTo>
                <a:lnTo>
                  <a:pt x="1650777" y="63500"/>
                </a:lnTo>
                <a:lnTo>
                  <a:pt x="1707673" y="88900"/>
                </a:lnTo>
                <a:lnTo>
                  <a:pt x="1762029" y="114300"/>
                </a:lnTo>
                <a:lnTo>
                  <a:pt x="1813718" y="139700"/>
                </a:lnTo>
                <a:lnTo>
                  <a:pt x="1860962" y="177800"/>
                </a:lnTo>
                <a:lnTo>
                  <a:pt x="1882425" y="190500"/>
                </a:lnTo>
                <a:lnTo>
                  <a:pt x="1902491" y="203200"/>
                </a:lnTo>
                <a:lnTo>
                  <a:pt x="1921160" y="228600"/>
                </a:lnTo>
                <a:lnTo>
                  <a:pt x="1938432" y="241300"/>
                </a:lnTo>
                <a:lnTo>
                  <a:pt x="1954180" y="266700"/>
                </a:lnTo>
                <a:lnTo>
                  <a:pt x="1968404" y="279400"/>
                </a:lnTo>
                <a:lnTo>
                  <a:pt x="1981358" y="304800"/>
                </a:lnTo>
                <a:lnTo>
                  <a:pt x="1992788" y="330200"/>
                </a:lnTo>
                <a:lnTo>
                  <a:pt x="2002821" y="342900"/>
                </a:lnTo>
                <a:lnTo>
                  <a:pt x="2011457" y="368300"/>
                </a:lnTo>
                <a:lnTo>
                  <a:pt x="2024157" y="406400"/>
                </a:lnTo>
                <a:lnTo>
                  <a:pt x="2031142" y="457200"/>
                </a:lnTo>
                <a:lnTo>
                  <a:pt x="2032412" y="469900"/>
                </a:lnTo>
                <a:lnTo>
                  <a:pt x="2032285" y="495300"/>
                </a:lnTo>
                <a:lnTo>
                  <a:pt x="2030761" y="520700"/>
                </a:lnTo>
                <a:lnTo>
                  <a:pt x="2027586" y="533400"/>
                </a:lnTo>
                <a:lnTo>
                  <a:pt x="2023141" y="558800"/>
                </a:lnTo>
                <a:lnTo>
                  <a:pt x="2017045" y="584200"/>
                </a:lnTo>
                <a:lnTo>
                  <a:pt x="2009552" y="596900"/>
                </a:lnTo>
                <a:lnTo>
                  <a:pt x="2000535" y="622300"/>
                </a:lnTo>
                <a:lnTo>
                  <a:pt x="1990121" y="647700"/>
                </a:lnTo>
                <a:lnTo>
                  <a:pt x="1978183" y="660400"/>
                </a:lnTo>
                <a:lnTo>
                  <a:pt x="1964721" y="685800"/>
                </a:lnTo>
                <a:lnTo>
                  <a:pt x="1949608" y="698500"/>
                </a:lnTo>
                <a:lnTo>
                  <a:pt x="1933098" y="723900"/>
                </a:lnTo>
                <a:lnTo>
                  <a:pt x="1915191" y="736600"/>
                </a:lnTo>
                <a:lnTo>
                  <a:pt x="1895506" y="762000"/>
                </a:lnTo>
                <a:lnTo>
                  <a:pt x="1874551" y="774700"/>
                </a:lnTo>
                <a:lnTo>
                  <a:pt x="1858168" y="787400"/>
                </a:lnTo>
                <a:lnTo>
                  <a:pt x="1805336" y="825500"/>
                </a:lnTo>
                <a:lnTo>
                  <a:pt x="1767744" y="850900"/>
                </a:lnTo>
                <a:lnTo>
                  <a:pt x="1728120" y="863600"/>
                </a:lnTo>
                <a:lnTo>
                  <a:pt x="1686845" y="876300"/>
                </a:lnTo>
                <a:lnTo>
                  <a:pt x="1665763" y="889000"/>
                </a:lnTo>
                <a:lnTo>
                  <a:pt x="1644300" y="901700"/>
                </a:lnTo>
                <a:lnTo>
                  <a:pt x="1622456" y="901700"/>
                </a:lnTo>
                <a:lnTo>
                  <a:pt x="1600231" y="914400"/>
                </a:lnTo>
                <a:lnTo>
                  <a:pt x="1699037" y="914400"/>
                </a:lnTo>
                <a:lnTo>
                  <a:pt x="1742217" y="889000"/>
                </a:lnTo>
                <a:lnTo>
                  <a:pt x="1783619" y="876300"/>
                </a:lnTo>
                <a:lnTo>
                  <a:pt x="1823243" y="850900"/>
                </a:lnTo>
                <a:lnTo>
                  <a:pt x="1860454" y="825500"/>
                </a:lnTo>
                <a:lnTo>
                  <a:pt x="1878361" y="812800"/>
                </a:lnTo>
                <a:lnTo>
                  <a:pt x="1895887" y="800100"/>
                </a:lnTo>
                <a:lnTo>
                  <a:pt x="1918112" y="787400"/>
                </a:lnTo>
                <a:lnTo>
                  <a:pt x="1939067" y="762000"/>
                </a:lnTo>
                <a:lnTo>
                  <a:pt x="1958244" y="749300"/>
                </a:lnTo>
                <a:lnTo>
                  <a:pt x="1975770" y="723900"/>
                </a:lnTo>
                <a:lnTo>
                  <a:pt x="1992026" y="698500"/>
                </a:lnTo>
                <a:lnTo>
                  <a:pt x="2006504" y="685800"/>
                </a:lnTo>
                <a:lnTo>
                  <a:pt x="2019585" y="660400"/>
                </a:lnTo>
                <a:lnTo>
                  <a:pt x="2030761" y="635000"/>
                </a:lnTo>
                <a:lnTo>
                  <a:pt x="2040667" y="609600"/>
                </a:lnTo>
                <a:lnTo>
                  <a:pt x="2048795" y="584200"/>
                </a:lnTo>
                <a:lnTo>
                  <a:pt x="2055272" y="571500"/>
                </a:lnTo>
                <a:lnTo>
                  <a:pt x="2060225" y="546100"/>
                </a:lnTo>
                <a:lnTo>
                  <a:pt x="2063527" y="520700"/>
                </a:lnTo>
                <a:lnTo>
                  <a:pt x="2065178" y="495300"/>
                </a:lnTo>
                <a:lnTo>
                  <a:pt x="2065305" y="469900"/>
                </a:lnTo>
                <a:lnTo>
                  <a:pt x="2063781" y="444500"/>
                </a:lnTo>
                <a:lnTo>
                  <a:pt x="2060606" y="419100"/>
                </a:lnTo>
                <a:lnTo>
                  <a:pt x="2055907" y="393700"/>
                </a:lnTo>
                <a:lnTo>
                  <a:pt x="2049684" y="381000"/>
                </a:lnTo>
                <a:lnTo>
                  <a:pt x="2041810" y="355600"/>
                </a:lnTo>
                <a:lnTo>
                  <a:pt x="2032412" y="330200"/>
                </a:lnTo>
                <a:lnTo>
                  <a:pt x="2021490" y="304800"/>
                </a:lnTo>
                <a:lnTo>
                  <a:pt x="2009044" y="292100"/>
                </a:lnTo>
                <a:lnTo>
                  <a:pt x="1994947" y="266700"/>
                </a:lnTo>
                <a:lnTo>
                  <a:pt x="1979580" y="241300"/>
                </a:lnTo>
                <a:lnTo>
                  <a:pt x="1962689" y="228600"/>
                </a:lnTo>
                <a:lnTo>
                  <a:pt x="1944147" y="203200"/>
                </a:lnTo>
                <a:lnTo>
                  <a:pt x="1924208" y="177800"/>
                </a:lnTo>
                <a:lnTo>
                  <a:pt x="1902999" y="165100"/>
                </a:lnTo>
                <a:lnTo>
                  <a:pt x="1880266" y="152400"/>
                </a:lnTo>
                <a:lnTo>
                  <a:pt x="1856009" y="127000"/>
                </a:lnTo>
                <a:lnTo>
                  <a:pt x="1803558" y="101600"/>
                </a:lnTo>
                <a:lnTo>
                  <a:pt x="1748059" y="76200"/>
                </a:lnTo>
                <a:lnTo>
                  <a:pt x="1689893" y="50800"/>
                </a:lnTo>
                <a:lnTo>
                  <a:pt x="1629695" y="25400"/>
                </a:lnTo>
                <a:close/>
              </a:path>
              <a:path w="2065654" h="2159000">
                <a:moveTo>
                  <a:pt x="1619408" y="889000"/>
                </a:moveTo>
                <a:lnTo>
                  <a:pt x="1573053" y="889000"/>
                </a:lnTo>
                <a:lnTo>
                  <a:pt x="1550955" y="901700"/>
                </a:lnTo>
                <a:lnTo>
                  <a:pt x="1597564" y="901700"/>
                </a:lnTo>
                <a:lnTo>
                  <a:pt x="1619408" y="889000"/>
                </a:lnTo>
                <a:close/>
              </a:path>
              <a:path w="2065654" h="2159000">
                <a:moveTo>
                  <a:pt x="1662080" y="876300"/>
                </a:moveTo>
                <a:lnTo>
                  <a:pt x="1616360" y="876300"/>
                </a:lnTo>
                <a:lnTo>
                  <a:pt x="1594770" y="889000"/>
                </a:lnTo>
                <a:lnTo>
                  <a:pt x="1640998" y="889000"/>
                </a:lnTo>
                <a:lnTo>
                  <a:pt x="1662080" y="876300"/>
                </a:lnTo>
                <a:close/>
              </a:path>
              <a:path w="2065654" h="2159000">
                <a:moveTo>
                  <a:pt x="1647729" y="76200"/>
                </a:moveTo>
                <a:lnTo>
                  <a:pt x="1616233" y="76200"/>
                </a:lnTo>
                <a:lnTo>
                  <a:pt x="1644681" y="88900"/>
                </a:lnTo>
                <a:lnTo>
                  <a:pt x="1699926" y="114300"/>
                </a:lnTo>
                <a:lnTo>
                  <a:pt x="1726596" y="114300"/>
                </a:lnTo>
                <a:lnTo>
                  <a:pt x="1752758" y="127000"/>
                </a:lnTo>
                <a:lnTo>
                  <a:pt x="1778031" y="152400"/>
                </a:lnTo>
                <a:lnTo>
                  <a:pt x="1802669" y="165100"/>
                </a:lnTo>
                <a:lnTo>
                  <a:pt x="1826164" y="177800"/>
                </a:lnTo>
                <a:lnTo>
                  <a:pt x="1848135" y="190500"/>
                </a:lnTo>
                <a:lnTo>
                  <a:pt x="1868836" y="203200"/>
                </a:lnTo>
                <a:lnTo>
                  <a:pt x="1888013" y="228600"/>
                </a:lnTo>
                <a:lnTo>
                  <a:pt x="1905920" y="241300"/>
                </a:lnTo>
                <a:lnTo>
                  <a:pt x="1922303" y="266700"/>
                </a:lnTo>
                <a:lnTo>
                  <a:pt x="1937162" y="279400"/>
                </a:lnTo>
                <a:lnTo>
                  <a:pt x="1950751" y="292100"/>
                </a:lnTo>
                <a:lnTo>
                  <a:pt x="1962943" y="317500"/>
                </a:lnTo>
                <a:lnTo>
                  <a:pt x="1973738" y="330200"/>
                </a:lnTo>
                <a:lnTo>
                  <a:pt x="1983009" y="355600"/>
                </a:lnTo>
                <a:lnTo>
                  <a:pt x="1991137" y="368300"/>
                </a:lnTo>
                <a:lnTo>
                  <a:pt x="1997741" y="393700"/>
                </a:lnTo>
                <a:lnTo>
                  <a:pt x="2002948" y="419100"/>
                </a:lnTo>
                <a:lnTo>
                  <a:pt x="2006758" y="431800"/>
                </a:lnTo>
                <a:lnTo>
                  <a:pt x="2009425" y="457200"/>
                </a:lnTo>
                <a:lnTo>
                  <a:pt x="2010568" y="469900"/>
                </a:lnTo>
                <a:lnTo>
                  <a:pt x="2010314" y="495300"/>
                </a:lnTo>
                <a:lnTo>
                  <a:pt x="2008790" y="508000"/>
                </a:lnTo>
                <a:lnTo>
                  <a:pt x="2005869" y="533400"/>
                </a:lnTo>
                <a:lnTo>
                  <a:pt x="2001678" y="558800"/>
                </a:lnTo>
                <a:lnTo>
                  <a:pt x="1995963" y="571500"/>
                </a:lnTo>
                <a:lnTo>
                  <a:pt x="1988851" y="596900"/>
                </a:lnTo>
                <a:lnTo>
                  <a:pt x="1980469" y="609600"/>
                </a:lnTo>
                <a:lnTo>
                  <a:pt x="1970563" y="635000"/>
                </a:lnTo>
                <a:lnTo>
                  <a:pt x="1959260" y="647700"/>
                </a:lnTo>
                <a:lnTo>
                  <a:pt x="1946433" y="673100"/>
                </a:lnTo>
                <a:lnTo>
                  <a:pt x="1932209" y="685800"/>
                </a:lnTo>
                <a:lnTo>
                  <a:pt x="1916461" y="711200"/>
                </a:lnTo>
                <a:lnTo>
                  <a:pt x="1899189" y="723900"/>
                </a:lnTo>
                <a:lnTo>
                  <a:pt x="1880520" y="749300"/>
                </a:lnTo>
                <a:lnTo>
                  <a:pt x="1860327" y="762000"/>
                </a:lnTo>
                <a:lnTo>
                  <a:pt x="1844706" y="774700"/>
                </a:lnTo>
                <a:lnTo>
                  <a:pt x="1828323" y="787400"/>
                </a:lnTo>
                <a:lnTo>
                  <a:pt x="1793525" y="812800"/>
                </a:lnTo>
                <a:lnTo>
                  <a:pt x="1757076" y="825500"/>
                </a:lnTo>
                <a:lnTo>
                  <a:pt x="1718722" y="850900"/>
                </a:lnTo>
                <a:lnTo>
                  <a:pt x="1678717" y="863600"/>
                </a:lnTo>
                <a:lnTo>
                  <a:pt x="1658397" y="863600"/>
                </a:lnTo>
                <a:lnTo>
                  <a:pt x="1637696" y="876300"/>
                </a:lnTo>
                <a:lnTo>
                  <a:pt x="1682781" y="876300"/>
                </a:lnTo>
                <a:lnTo>
                  <a:pt x="1723421" y="850900"/>
                </a:lnTo>
                <a:lnTo>
                  <a:pt x="1762410" y="838200"/>
                </a:lnTo>
                <a:lnTo>
                  <a:pt x="1799494" y="812800"/>
                </a:lnTo>
                <a:lnTo>
                  <a:pt x="1834673" y="800100"/>
                </a:lnTo>
                <a:lnTo>
                  <a:pt x="1851437" y="787400"/>
                </a:lnTo>
                <a:lnTo>
                  <a:pt x="1867439" y="774700"/>
                </a:lnTo>
                <a:lnTo>
                  <a:pt x="1888013" y="749300"/>
                </a:lnTo>
                <a:lnTo>
                  <a:pt x="1907190" y="736600"/>
                </a:lnTo>
                <a:lnTo>
                  <a:pt x="1924716" y="711200"/>
                </a:lnTo>
                <a:lnTo>
                  <a:pt x="1940845" y="698500"/>
                </a:lnTo>
                <a:lnTo>
                  <a:pt x="1955577" y="673100"/>
                </a:lnTo>
                <a:lnTo>
                  <a:pt x="1968658" y="660400"/>
                </a:lnTo>
                <a:lnTo>
                  <a:pt x="1980342" y="635000"/>
                </a:lnTo>
                <a:lnTo>
                  <a:pt x="1990502" y="622300"/>
                </a:lnTo>
                <a:lnTo>
                  <a:pt x="1999265" y="596900"/>
                </a:lnTo>
                <a:lnTo>
                  <a:pt x="2006504" y="571500"/>
                </a:lnTo>
                <a:lnTo>
                  <a:pt x="2012346" y="558800"/>
                </a:lnTo>
                <a:lnTo>
                  <a:pt x="2016791" y="533400"/>
                </a:lnTo>
                <a:lnTo>
                  <a:pt x="2019712" y="520700"/>
                </a:lnTo>
                <a:lnTo>
                  <a:pt x="2021363" y="495300"/>
                </a:lnTo>
                <a:lnTo>
                  <a:pt x="2020220" y="457200"/>
                </a:lnTo>
                <a:lnTo>
                  <a:pt x="2013489" y="406400"/>
                </a:lnTo>
                <a:lnTo>
                  <a:pt x="2008155" y="393700"/>
                </a:lnTo>
                <a:lnTo>
                  <a:pt x="2001297" y="368300"/>
                </a:lnTo>
                <a:lnTo>
                  <a:pt x="1992915" y="355600"/>
                </a:lnTo>
                <a:lnTo>
                  <a:pt x="1983263" y="330200"/>
                </a:lnTo>
                <a:lnTo>
                  <a:pt x="1972214" y="304800"/>
                </a:lnTo>
                <a:lnTo>
                  <a:pt x="1959514" y="292100"/>
                </a:lnTo>
                <a:lnTo>
                  <a:pt x="1945671" y="266700"/>
                </a:lnTo>
                <a:lnTo>
                  <a:pt x="1930304" y="254000"/>
                </a:lnTo>
                <a:lnTo>
                  <a:pt x="1913540" y="228600"/>
                </a:lnTo>
                <a:lnTo>
                  <a:pt x="1895252" y="215900"/>
                </a:lnTo>
                <a:lnTo>
                  <a:pt x="1875694" y="203200"/>
                </a:lnTo>
                <a:lnTo>
                  <a:pt x="1854485" y="177800"/>
                </a:lnTo>
                <a:lnTo>
                  <a:pt x="1808257" y="152400"/>
                </a:lnTo>
                <a:lnTo>
                  <a:pt x="1757457" y="127000"/>
                </a:lnTo>
                <a:lnTo>
                  <a:pt x="1703736" y="101600"/>
                </a:lnTo>
                <a:lnTo>
                  <a:pt x="1647729" y="76200"/>
                </a:lnTo>
                <a:close/>
              </a:path>
              <a:path w="2065654" h="2159000">
                <a:moveTo>
                  <a:pt x="1089183" y="101600"/>
                </a:moveTo>
                <a:lnTo>
                  <a:pt x="1058195" y="101600"/>
                </a:lnTo>
                <a:lnTo>
                  <a:pt x="1031906" y="114300"/>
                </a:lnTo>
                <a:lnTo>
                  <a:pt x="1006506" y="127000"/>
                </a:lnTo>
                <a:lnTo>
                  <a:pt x="981868" y="139700"/>
                </a:lnTo>
                <a:lnTo>
                  <a:pt x="958119" y="165100"/>
                </a:lnTo>
                <a:lnTo>
                  <a:pt x="935259" y="177800"/>
                </a:lnTo>
                <a:lnTo>
                  <a:pt x="913288" y="190500"/>
                </a:lnTo>
                <a:lnTo>
                  <a:pt x="892587" y="215900"/>
                </a:lnTo>
                <a:lnTo>
                  <a:pt x="873410" y="228600"/>
                </a:lnTo>
                <a:lnTo>
                  <a:pt x="855884" y="241300"/>
                </a:lnTo>
                <a:lnTo>
                  <a:pt x="839755" y="266700"/>
                </a:lnTo>
                <a:lnTo>
                  <a:pt x="825150" y="279400"/>
                </a:lnTo>
                <a:lnTo>
                  <a:pt x="812069" y="304800"/>
                </a:lnTo>
                <a:lnTo>
                  <a:pt x="800385" y="330200"/>
                </a:lnTo>
                <a:lnTo>
                  <a:pt x="790225" y="342900"/>
                </a:lnTo>
                <a:lnTo>
                  <a:pt x="781462" y="368300"/>
                </a:lnTo>
                <a:lnTo>
                  <a:pt x="774096" y="381000"/>
                </a:lnTo>
                <a:lnTo>
                  <a:pt x="768381" y="406400"/>
                </a:lnTo>
                <a:lnTo>
                  <a:pt x="763936" y="431800"/>
                </a:lnTo>
                <a:lnTo>
                  <a:pt x="760888" y="444500"/>
                </a:lnTo>
                <a:lnTo>
                  <a:pt x="759364" y="469900"/>
                </a:lnTo>
                <a:lnTo>
                  <a:pt x="759237" y="495300"/>
                </a:lnTo>
                <a:lnTo>
                  <a:pt x="760380" y="508000"/>
                </a:lnTo>
                <a:lnTo>
                  <a:pt x="763174" y="533400"/>
                </a:lnTo>
                <a:lnTo>
                  <a:pt x="767238" y="546100"/>
                </a:lnTo>
                <a:lnTo>
                  <a:pt x="772572" y="571500"/>
                </a:lnTo>
                <a:lnTo>
                  <a:pt x="779430" y="596900"/>
                </a:lnTo>
                <a:lnTo>
                  <a:pt x="787812" y="609600"/>
                </a:lnTo>
                <a:lnTo>
                  <a:pt x="797464" y="635000"/>
                </a:lnTo>
                <a:lnTo>
                  <a:pt x="808513" y="647700"/>
                </a:lnTo>
                <a:lnTo>
                  <a:pt x="821086" y="673100"/>
                </a:lnTo>
                <a:lnTo>
                  <a:pt x="835056" y="685800"/>
                </a:lnTo>
                <a:lnTo>
                  <a:pt x="850296" y="711200"/>
                </a:lnTo>
                <a:lnTo>
                  <a:pt x="867187" y="723900"/>
                </a:lnTo>
                <a:lnTo>
                  <a:pt x="885348" y="749300"/>
                </a:lnTo>
                <a:lnTo>
                  <a:pt x="905033" y="762000"/>
                </a:lnTo>
                <a:lnTo>
                  <a:pt x="926115" y="774700"/>
                </a:lnTo>
                <a:lnTo>
                  <a:pt x="948467" y="800100"/>
                </a:lnTo>
                <a:lnTo>
                  <a:pt x="973105" y="812800"/>
                </a:lnTo>
                <a:lnTo>
                  <a:pt x="985297" y="812800"/>
                </a:lnTo>
                <a:lnTo>
                  <a:pt x="979074" y="800100"/>
                </a:lnTo>
                <a:lnTo>
                  <a:pt x="954436" y="787400"/>
                </a:lnTo>
                <a:lnTo>
                  <a:pt x="932592" y="774700"/>
                </a:lnTo>
                <a:lnTo>
                  <a:pt x="911891" y="749300"/>
                </a:lnTo>
                <a:lnTo>
                  <a:pt x="892587" y="736600"/>
                </a:lnTo>
                <a:lnTo>
                  <a:pt x="874807" y="723900"/>
                </a:lnTo>
                <a:lnTo>
                  <a:pt x="858424" y="698500"/>
                </a:lnTo>
                <a:lnTo>
                  <a:pt x="843565" y="685800"/>
                </a:lnTo>
                <a:lnTo>
                  <a:pt x="829976" y="660400"/>
                </a:lnTo>
                <a:lnTo>
                  <a:pt x="817784" y="647700"/>
                </a:lnTo>
                <a:lnTo>
                  <a:pt x="806989" y="622300"/>
                </a:lnTo>
                <a:lnTo>
                  <a:pt x="797718" y="609600"/>
                </a:lnTo>
                <a:lnTo>
                  <a:pt x="789590" y="584200"/>
                </a:lnTo>
                <a:lnTo>
                  <a:pt x="782986" y="571500"/>
                </a:lnTo>
                <a:lnTo>
                  <a:pt x="777779" y="546100"/>
                </a:lnTo>
                <a:lnTo>
                  <a:pt x="773842" y="533400"/>
                </a:lnTo>
                <a:lnTo>
                  <a:pt x="771302" y="508000"/>
                </a:lnTo>
                <a:lnTo>
                  <a:pt x="770159" y="482600"/>
                </a:lnTo>
                <a:lnTo>
                  <a:pt x="770286" y="469900"/>
                </a:lnTo>
                <a:lnTo>
                  <a:pt x="771810" y="444500"/>
                </a:lnTo>
                <a:lnTo>
                  <a:pt x="774858" y="431800"/>
                </a:lnTo>
                <a:lnTo>
                  <a:pt x="779049" y="406400"/>
                </a:lnTo>
                <a:lnTo>
                  <a:pt x="784764" y="393700"/>
                </a:lnTo>
                <a:lnTo>
                  <a:pt x="791749" y="368300"/>
                </a:lnTo>
                <a:lnTo>
                  <a:pt x="800258" y="342900"/>
                </a:lnTo>
                <a:lnTo>
                  <a:pt x="810164" y="330200"/>
                </a:lnTo>
                <a:lnTo>
                  <a:pt x="821467" y="304800"/>
                </a:lnTo>
                <a:lnTo>
                  <a:pt x="834294" y="292100"/>
                </a:lnTo>
                <a:lnTo>
                  <a:pt x="848518" y="266700"/>
                </a:lnTo>
                <a:lnTo>
                  <a:pt x="864139" y="254000"/>
                </a:lnTo>
                <a:lnTo>
                  <a:pt x="881411" y="241300"/>
                </a:lnTo>
                <a:lnTo>
                  <a:pt x="900207" y="215900"/>
                </a:lnTo>
                <a:lnTo>
                  <a:pt x="920400" y="203200"/>
                </a:lnTo>
                <a:lnTo>
                  <a:pt x="941863" y="190500"/>
                </a:lnTo>
                <a:lnTo>
                  <a:pt x="964342" y="165100"/>
                </a:lnTo>
                <a:lnTo>
                  <a:pt x="987710" y="152400"/>
                </a:lnTo>
                <a:lnTo>
                  <a:pt x="1011967" y="139700"/>
                </a:lnTo>
                <a:lnTo>
                  <a:pt x="1036986" y="127000"/>
                </a:lnTo>
                <a:lnTo>
                  <a:pt x="1062767" y="114300"/>
                </a:lnTo>
                <a:lnTo>
                  <a:pt x="1089183" y="101600"/>
                </a:lnTo>
                <a:close/>
              </a:path>
              <a:path w="2065654" h="2159000">
                <a:moveTo>
                  <a:pt x="1229645" y="63500"/>
                </a:moveTo>
                <a:lnTo>
                  <a:pt x="1169066" y="63500"/>
                </a:lnTo>
                <a:lnTo>
                  <a:pt x="1140491" y="76200"/>
                </a:lnTo>
                <a:lnTo>
                  <a:pt x="1084992" y="101600"/>
                </a:lnTo>
                <a:lnTo>
                  <a:pt x="1116234" y="101600"/>
                </a:lnTo>
                <a:lnTo>
                  <a:pt x="1143793" y="88900"/>
                </a:lnTo>
                <a:lnTo>
                  <a:pt x="1172114" y="76200"/>
                </a:lnTo>
                <a:lnTo>
                  <a:pt x="1200689" y="76200"/>
                </a:lnTo>
                <a:lnTo>
                  <a:pt x="1229645" y="63500"/>
                </a:lnTo>
                <a:close/>
              </a:path>
              <a:path w="2065654" h="2159000">
                <a:moveTo>
                  <a:pt x="1560226" y="50800"/>
                </a:moveTo>
                <a:lnTo>
                  <a:pt x="1469167" y="50800"/>
                </a:lnTo>
                <a:lnTo>
                  <a:pt x="1499012" y="63500"/>
                </a:lnTo>
                <a:lnTo>
                  <a:pt x="1558321" y="63500"/>
                </a:lnTo>
                <a:lnTo>
                  <a:pt x="1587404" y="76200"/>
                </a:lnTo>
                <a:lnTo>
                  <a:pt x="1619027" y="76200"/>
                </a:lnTo>
                <a:lnTo>
                  <a:pt x="1560226" y="50800"/>
                </a:lnTo>
                <a:close/>
              </a:path>
              <a:path w="2065654" h="2159000">
                <a:moveTo>
                  <a:pt x="1318545" y="50800"/>
                </a:moveTo>
                <a:lnTo>
                  <a:pt x="1227486" y="50800"/>
                </a:lnTo>
                <a:lnTo>
                  <a:pt x="1198149" y="63500"/>
                </a:lnTo>
                <a:lnTo>
                  <a:pt x="1288700" y="63500"/>
                </a:lnTo>
                <a:lnTo>
                  <a:pt x="1318545" y="50800"/>
                </a:lnTo>
                <a:close/>
              </a:path>
              <a:path w="2065654" h="2159000">
                <a:moveTo>
                  <a:pt x="1469929" y="38100"/>
                </a:moveTo>
                <a:lnTo>
                  <a:pt x="1317529" y="38100"/>
                </a:lnTo>
                <a:lnTo>
                  <a:pt x="1287176" y="50800"/>
                </a:lnTo>
                <a:lnTo>
                  <a:pt x="1500155" y="50800"/>
                </a:lnTo>
                <a:lnTo>
                  <a:pt x="1469929" y="38100"/>
                </a:lnTo>
                <a:close/>
              </a:path>
              <a:path w="2065654" h="2159000">
                <a:moveTo>
                  <a:pt x="1567846" y="12700"/>
                </a:moveTo>
                <a:lnTo>
                  <a:pt x="1187608" y="12700"/>
                </a:lnTo>
                <a:lnTo>
                  <a:pt x="1127156" y="38100"/>
                </a:lnTo>
                <a:lnTo>
                  <a:pt x="1316386" y="38100"/>
                </a:lnTo>
                <a:lnTo>
                  <a:pt x="1347247" y="25400"/>
                </a:lnTo>
                <a:lnTo>
                  <a:pt x="1598961" y="25400"/>
                </a:lnTo>
                <a:lnTo>
                  <a:pt x="1567846" y="12700"/>
                </a:lnTo>
                <a:close/>
              </a:path>
              <a:path w="2065654" h="2159000">
                <a:moveTo>
                  <a:pt x="1504854" y="0"/>
                </a:moveTo>
                <a:lnTo>
                  <a:pt x="1281461" y="0"/>
                </a:lnTo>
                <a:lnTo>
                  <a:pt x="1249838" y="12700"/>
                </a:lnTo>
                <a:lnTo>
                  <a:pt x="1536350" y="12700"/>
                </a:lnTo>
                <a:lnTo>
                  <a:pt x="1504854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682865" y="3662553"/>
            <a:ext cx="714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0000"/>
                </a:solidFill>
                <a:latin typeface="Arial Black"/>
                <a:cs typeface="Arial Black"/>
              </a:rPr>
              <a:t>TCA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C</a:t>
            </a:r>
            <a:r>
              <a:rPr sz="1800" spc="-30" dirty="0">
                <a:solidFill>
                  <a:srgbClr val="FF0000"/>
                </a:solidFill>
                <a:latin typeface="Arial Black"/>
                <a:cs typeface="Arial Black"/>
              </a:rPr>
              <a:t>y</a:t>
            </a:r>
            <a:r>
              <a:rPr sz="1800" spc="-50" dirty="0">
                <a:solidFill>
                  <a:srgbClr val="FF0000"/>
                </a:solidFill>
                <a:latin typeface="Arial Black"/>
                <a:cs typeface="Arial Black"/>
              </a:rPr>
              <a:t>c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le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47472" y="1299972"/>
            <a:ext cx="957580" cy="4615180"/>
            <a:chOff x="347472" y="1299972"/>
            <a:chExt cx="957580" cy="4615180"/>
          </a:xfrm>
        </p:grpSpPr>
        <p:sp>
          <p:nvSpPr>
            <p:cNvPr id="23" name="object 23"/>
            <p:cNvSpPr/>
            <p:nvPr/>
          </p:nvSpPr>
          <p:spPr>
            <a:xfrm>
              <a:off x="347472" y="1299972"/>
              <a:ext cx="957072" cy="46146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2035" y="1600072"/>
              <a:ext cx="709295" cy="4224020"/>
            </a:xfrm>
            <a:custGeom>
              <a:avLst/>
              <a:gdLst/>
              <a:ahLst/>
              <a:cxnLst/>
              <a:rect l="l" t="t" r="r" b="b"/>
              <a:pathLst>
                <a:path w="709294" h="4224020">
                  <a:moveTo>
                    <a:pt x="124562" y="159943"/>
                  </a:moveTo>
                  <a:lnTo>
                    <a:pt x="111760" y="181889"/>
                  </a:lnTo>
                  <a:lnTo>
                    <a:pt x="111760" y="4191711"/>
                  </a:lnTo>
                  <a:lnTo>
                    <a:pt x="114275" y="4204169"/>
                  </a:lnTo>
                  <a:lnTo>
                    <a:pt x="121133" y="4214342"/>
                  </a:lnTo>
                  <a:lnTo>
                    <a:pt x="131305" y="4221200"/>
                  </a:lnTo>
                  <a:lnTo>
                    <a:pt x="143764" y="4223715"/>
                  </a:lnTo>
                  <a:lnTo>
                    <a:pt x="677164" y="4223715"/>
                  </a:lnTo>
                  <a:lnTo>
                    <a:pt x="689623" y="4221200"/>
                  </a:lnTo>
                  <a:lnTo>
                    <a:pt x="699795" y="4214342"/>
                  </a:lnTo>
                  <a:lnTo>
                    <a:pt x="702107" y="4210913"/>
                  </a:lnTo>
                  <a:lnTo>
                    <a:pt x="143764" y="4210913"/>
                  </a:lnTo>
                  <a:lnTo>
                    <a:pt x="136290" y="4209404"/>
                  </a:lnTo>
                  <a:lnTo>
                    <a:pt x="130186" y="4205289"/>
                  </a:lnTo>
                  <a:lnTo>
                    <a:pt x="126071" y="4199185"/>
                  </a:lnTo>
                  <a:lnTo>
                    <a:pt x="124562" y="4191711"/>
                  </a:lnTo>
                  <a:lnTo>
                    <a:pt x="124562" y="159943"/>
                  </a:lnTo>
                  <a:close/>
                </a:path>
                <a:path w="709294" h="4224020">
                  <a:moveTo>
                    <a:pt x="709168" y="4191127"/>
                  </a:moveTo>
                  <a:lnTo>
                    <a:pt x="696366" y="4191127"/>
                  </a:lnTo>
                  <a:lnTo>
                    <a:pt x="696366" y="4191711"/>
                  </a:lnTo>
                  <a:lnTo>
                    <a:pt x="694857" y="4199185"/>
                  </a:lnTo>
                  <a:lnTo>
                    <a:pt x="690742" y="4205289"/>
                  </a:lnTo>
                  <a:lnTo>
                    <a:pt x="684638" y="4209404"/>
                  </a:lnTo>
                  <a:lnTo>
                    <a:pt x="677164" y="4210913"/>
                  </a:lnTo>
                  <a:lnTo>
                    <a:pt x="702107" y="4210913"/>
                  </a:lnTo>
                  <a:lnTo>
                    <a:pt x="706653" y="4204169"/>
                  </a:lnTo>
                  <a:lnTo>
                    <a:pt x="709168" y="4191711"/>
                  </a:lnTo>
                  <a:lnTo>
                    <a:pt x="709168" y="4191127"/>
                  </a:lnTo>
                  <a:close/>
                </a:path>
                <a:path w="709294" h="4224020">
                  <a:moveTo>
                    <a:pt x="143764" y="127025"/>
                  </a:moveTo>
                  <a:lnTo>
                    <a:pt x="137363" y="137998"/>
                  </a:lnTo>
                  <a:lnTo>
                    <a:pt x="137363" y="4195241"/>
                  </a:lnTo>
                  <a:lnTo>
                    <a:pt x="140233" y="4198112"/>
                  </a:lnTo>
                  <a:lnTo>
                    <a:pt x="680695" y="4198112"/>
                  </a:lnTo>
                  <a:lnTo>
                    <a:pt x="683565" y="4195241"/>
                  </a:lnTo>
                  <a:lnTo>
                    <a:pt x="683565" y="4191127"/>
                  </a:lnTo>
                  <a:lnTo>
                    <a:pt x="645160" y="4159707"/>
                  </a:lnTo>
                  <a:lnTo>
                    <a:pt x="175768" y="4159707"/>
                  </a:lnTo>
                  <a:lnTo>
                    <a:pt x="175768" y="181889"/>
                  </a:lnTo>
                  <a:lnTo>
                    <a:pt x="143764" y="127025"/>
                  </a:lnTo>
                  <a:close/>
                </a:path>
                <a:path w="709294" h="4224020">
                  <a:moveTo>
                    <a:pt x="143764" y="0"/>
                  </a:moveTo>
                  <a:lnTo>
                    <a:pt x="4102" y="239394"/>
                  </a:lnTo>
                  <a:lnTo>
                    <a:pt x="0" y="251420"/>
                  </a:lnTo>
                  <a:lnTo>
                    <a:pt x="799" y="263683"/>
                  </a:lnTo>
                  <a:lnTo>
                    <a:pt x="6129" y="274756"/>
                  </a:lnTo>
                  <a:lnTo>
                    <a:pt x="15621" y="283210"/>
                  </a:lnTo>
                  <a:lnTo>
                    <a:pt x="27648" y="287297"/>
                  </a:lnTo>
                  <a:lnTo>
                    <a:pt x="39891" y="286480"/>
                  </a:lnTo>
                  <a:lnTo>
                    <a:pt x="50943" y="281138"/>
                  </a:lnTo>
                  <a:lnTo>
                    <a:pt x="59398" y="271652"/>
                  </a:lnTo>
                  <a:lnTo>
                    <a:pt x="111760" y="181889"/>
                  </a:lnTo>
                  <a:lnTo>
                    <a:pt x="111760" y="63500"/>
                  </a:lnTo>
                  <a:lnTo>
                    <a:pt x="180810" y="63500"/>
                  </a:lnTo>
                  <a:lnTo>
                    <a:pt x="143764" y="0"/>
                  </a:lnTo>
                  <a:close/>
                </a:path>
                <a:path w="709294" h="4224020">
                  <a:moveTo>
                    <a:pt x="180810" y="63500"/>
                  </a:moveTo>
                  <a:lnTo>
                    <a:pt x="175768" y="63500"/>
                  </a:lnTo>
                  <a:lnTo>
                    <a:pt x="175768" y="181889"/>
                  </a:lnTo>
                  <a:lnTo>
                    <a:pt x="228130" y="271652"/>
                  </a:lnTo>
                  <a:lnTo>
                    <a:pt x="236585" y="281138"/>
                  </a:lnTo>
                  <a:lnTo>
                    <a:pt x="247637" y="286480"/>
                  </a:lnTo>
                  <a:lnTo>
                    <a:pt x="259881" y="287297"/>
                  </a:lnTo>
                  <a:lnTo>
                    <a:pt x="271907" y="283210"/>
                  </a:lnTo>
                  <a:lnTo>
                    <a:pt x="281399" y="274702"/>
                  </a:lnTo>
                  <a:lnTo>
                    <a:pt x="286730" y="263636"/>
                  </a:lnTo>
                  <a:lnTo>
                    <a:pt x="287529" y="251402"/>
                  </a:lnTo>
                  <a:lnTo>
                    <a:pt x="283426" y="239394"/>
                  </a:lnTo>
                  <a:lnTo>
                    <a:pt x="180810" y="63500"/>
                  </a:lnTo>
                  <a:close/>
                </a:path>
                <a:path w="709294" h="4224020">
                  <a:moveTo>
                    <a:pt x="124562" y="63500"/>
                  </a:moveTo>
                  <a:lnTo>
                    <a:pt x="111760" y="63500"/>
                  </a:lnTo>
                  <a:lnTo>
                    <a:pt x="111760" y="181889"/>
                  </a:lnTo>
                  <a:lnTo>
                    <a:pt x="124562" y="159943"/>
                  </a:lnTo>
                  <a:lnTo>
                    <a:pt x="124562" y="94106"/>
                  </a:lnTo>
                  <a:lnTo>
                    <a:pt x="116116" y="79628"/>
                  </a:lnTo>
                  <a:lnTo>
                    <a:pt x="124562" y="79628"/>
                  </a:lnTo>
                  <a:lnTo>
                    <a:pt x="124562" y="63500"/>
                  </a:lnTo>
                  <a:close/>
                </a:path>
                <a:path w="709294" h="4224020">
                  <a:moveTo>
                    <a:pt x="175768" y="79628"/>
                  </a:moveTo>
                  <a:lnTo>
                    <a:pt x="171412" y="79628"/>
                  </a:lnTo>
                  <a:lnTo>
                    <a:pt x="143764" y="127025"/>
                  </a:lnTo>
                  <a:lnTo>
                    <a:pt x="175768" y="181889"/>
                  </a:lnTo>
                  <a:lnTo>
                    <a:pt x="175768" y="79628"/>
                  </a:lnTo>
                  <a:close/>
                </a:path>
                <a:path w="709294" h="4224020">
                  <a:moveTo>
                    <a:pt x="124562" y="94106"/>
                  </a:moveTo>
                  <a:lnTo>
                    <a:pt x="124562" y="159943"/>
                  </a:lnTo>
                  <a:lnTo>
                    <a:pt x="137363" y="137998"/>
                  </a:lnTo>
                  <a:lnTo>
                    <a:pt x="137363" y="116052"/>
                  </a:lnTo>
                  <a:lnTo>
                    <a:pt x="124562" y="94106"/>
                  </a:lnTo>
                  <a:close/>
                </a:path>
                <a:path w="709294" h="4224020">
                  <a:moveTo>
                    <a:pt x="137363" y="116052"/>
                  </a:moveTo>
                  <a:lnTo>
                    <a:pt x="137363" y="137998"/>
                  </a:lnTo>
                  <a:lnTo>
                    <a:pt x="143764" y="127025"/>
                  </a:lnTo>
                  <a:lnTo>
                    <a:pt x="137363" y="116052"/>
                  </a:lnTo>
                  <a:close/>
                </a:path>
                <a:path w="709294" h="4224020">
                  <a:moveTo>
                    <a:pt x="175768" y="63500"/>
                  </a:moveTo>
                  <a:lnTo>
                    <a:pt x="137363" y="63500"/>
                  </a:lnTo>
                  <a:lnTo>
                    <a:pt x="137363" y="116052"/>
                  </a:lnTo>
                  <a:lnTo>
                    <a:pt x="143764" y="127025"/>
                  </a:lnTo>
                  <a:lnTo>
                    <a:pt x="171412" y="79628"/>
                  </a:lnTo>
                  <a:lnTo>
                    <a:pt x="175768" y="79628"/>
                  </a:lnTo>
                  <a:lnTo>
                    <a:pt x="175768" y="63500"/>
                  </a:lnTo>
                  <a:close/>
                </a:path>
                <a:path w="709294" h="4224020">
                  <a:moveTo>
                    <a:pt x="137363" y="63500"/>
                  </a:moveTo>
                  <a:lnTo>
                    <a:pt x="124562" y="63500"/>
                  </a:lnTo>
                  <a:lnTo>
                    <a:pt x="124562" y="94106"/>
                  </a:lnTo>
                  <a:lnTo>
                    <a:pt x="137363" y="116052"/>
                  </a:lnTo>
                  <a:lnTo>
                    <a:pt x="137363" y="63500"/>
                  </a:lnTo>
                  <a:close/>
                </a:path>
                <a:path w="709294" h="4224020">
                  <a:moveTo>
                    <a:pt x="124562" y="79628"/>
                  </a:moveTo>
                  <a:lnTo>
                    <a:pt x="116116" y="79628"/>
                  </a:lnTo>
                  <a:lnTo>
                    <a:pt x="124562" y="94106"/>
                  </a:lnTo>
                  <a:lnTo>
                    <a:pt x="124562" y="7962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60705" y="1170178"/>
            <a:ext cx="1153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00FF"/>
                </a:solidFill>
                <a:latin typeface="Arial Black"/>
                <a:cs typeface="Arial Black"/>
              </a:rPr>
              <a:t>Acyl</a:t>
            </a:r>
            <a:r>
              <a:rPr sz="1800" spc="-8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CoA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6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70" dirty="0">
                <a:latin typeface="Arial"/>
                <a:cs typeface="Arial"/>
              </a:rPr>
              <a:t>15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786129"/>
            <a:ext cx="4591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Oxidation of </a:t>
            </a:r>
            <a:r>
              <a:rPr sz="2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palmitoyl</a:t>
            </a:r>
            <a:r>
              <a:rPr sz="2800" b="1" u="heavy" spc="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CoA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168" y="1690107"/>
            <a:ext cx="7487284" cy="369379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32105" indent="-256540">
              <a:lnSpc>
                <a:spcPct val="100000"/>
              </a:lnSpc>
              <a:spcBef>
                <a:spcPts val="500"/>
              </a:spcBef>
              <a:buClr>
                <a:srgbClr val="2CA1BE"/>
              </a:buClr>
              <a:buSzPct val="67857"/>
              <a:buChar char=""/>
              <a:tabLst>
                <a:tab pos="332105" algn="l"/>
                <a:tab pos="332740" algn="l"/>
              </a:tabLst>
            </a:pPr>
            <a:r>
              <a:rPr sz="2800" dirty="0">
                <a:latin typeface="Arial"/>
                <a:cs typeface="Arial"/>
              </a:rPr>
              <a:t>Palmitoyl </a:t>
            </a:r>
            <a:r>
              <a:rPr sz="2800" spc="-5" dirty="0">
                <a:latin typeface="Arial"/>
                <a:cs typeface="Arial"/>
              </a:rPr>
              <a:t>CoA + 7 CoASH + 7 </a:t>
            </a:r>
            <a:r>
              <a:rPr sz="2800" spc="-55" dirty="0">
                <a:latin typeface="Arial"/>
                <a:cs typeface="Arial"/>
              </a:rPr>
              <a:t>FAD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775" spc="15" baseline="25525" dirty="0">
                <a:latin typeface="Arial"/>
                <a:cs typeface="Arial"/>
              </a:rPr>
              <a:t>+</a:t>
            </a:r>
            <a:endParaRPr sz="2775" baseline="25525">
              <a:latin typeface="Arial"/>
              <a:cs typeface="Arial"/>
            </a:endParaRPr>
          </a:p>
          <a:p>
            <a:pPr marL="332105" marR="205740">
              <a:lnSpc>
                <a:spcPct val="100000"/>
              </a:lnSpc>
              <a:spcBef>
                <a:spcPts val="400"/>
              </a:spcBef>
              <a:tabLst>
                <a:tab pos="4656455" algn="l"/>
              </a:tabLst>
            </a:pPr>
            <a:r>
              <a:rPr sz="2800" spc="-5" dirty="0">
                <a:latin typeface="Arial"/>
                <a:cs typeface="Arial"/>
              </a:rPr>
              <a:t>7 NAD</a:t>
            </a:r>
            <a:r>
              <a:rPr sz="2775" spc="-7" baseline="25525" dirty="0">
                <a:latin typeface="Arial"/>
                <a:cs typeface="Arial"/>
              </a:rPr>
              <a:t>+  </a:t>
            </a:r>
            <a:r>
              <a:rPr sz="2800" spc="-5" dirty="0">
                <a:latin typeface="Arial"/>
                <a:cs typeface="Arial"/>
              </a:rPr>
              <a:t>+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7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</a:t>
            </a:r>
            <a:r>
              <a:rPr sz="2775" baseline="-21021" dirty="0">
                <a:latin typeface="Arial"/>
                <a:cs typeface="Arial"/>
              </a:rPr>
              <a:t>2</a:t>
            </a:r>
            <a:r>
              <a:rPr sz="2800" dirty="0">
                <a:latin typeface="Arial"/>
                <a:cs typeface="Arial"/>
              </a:rPr>
              <a:t>O	</a:t>
            </a:r>
            <a:r>
              <a:rPr sz="2800" spc="-5" dirty="0">
                <a:latin typeface="Arial"/>
                <a:cs typeface="Arial"/>
              </a:rPr>
              <a:t>8 Acetyl CoA +</a:t>
            </a:r>
            <a:r>
              <a:rPr sz="2800" spc="-3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7  </a:t>
            </a:r>
            <a:r>
              <a:rPr sz="2800" spc="-35" dirty="0">
                <a:latin typeface="Arial"/>
                <a:cs typeface="Arial"/>
              </a:rPr>
              <a:t>FADH</a:t>
            </a:r>
            <a:r>
              <a:rPr sz="2775" spc="-52" baseline="-21021" dirty="0">
                <a:latin typeface="Arial"/>
                <a:cs typeface="Arial"/>
              </a:rPr>
              <a:t>2 </a:t>
            </a:r>
            <a:r>
              <a:rPr sz="2800" spc="-5" dirty="0">
                <a:latin typeface="Arial"/>
                <a:cs typeface="Arial"/>
              </a:rPr>
              <a:t>+ 7 NADH +</a:t>
            </a:r>
            <a:r>
              <a:rPr sz="2800" spc="-3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7H</a:t>
            </a:r>
            <a:r>
              <a:rPr sz="2775" baseline="25525" dirty="0">
                <a:latin typeface="Arial"/>
                <a:cs typeface="Arial"/>
              </a:rPr>
              <a:t>+</a:t>
            </a:r>
            <a:endParaRPr sz="2775" baseline="25525">
              <a:latin typeface="Arial"/>
              <a:cs typeface="Arial"/>
            </a:endParaRPr>
          </a:p>
          <a:p>
            <a:pPr marL="332105" marR="876300" indent="-256540">
              <a:lnSpc>
                <a:spcPct val="100400"/>
              </a:lnSpc>
              <a:spcBef>
                <a:spcPts val="370"/>
              </a:spcBef>
              <a:buClr>
                <a:srgbClr val="2CA1BE"/>
              </a:buClr>
              <a:buSzPct val="67857"/>
              <a:buFont typeface="Arial"/>
              <a:buChar char=""/>
              <a:tabLst>
                <a:tab pos="332105" algn="l"/>
                <a:tab pos="332740" algn="l"/>
                <a:tab pos="3186430" algn="l"/>
              </a:tabLst>
            </a:pP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Palmitoyl </a:t>
            </a: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CoA undergoes 7 cycles of </a:t>
            </a:r>
            <a:r>
              <a:rPr sz="28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β </a:t>
            </a: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-  </a:t>
            </a: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oxidation</a:t>
            </a:r>
            <a:r>
              <a:rPr sz="2800" i="1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2800" i="1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yield	</a:t>
            </a: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8 </a:t>
            </a: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acetyl</a:t>
            </a:r>
            <a:r>
              <a:rPr sz="2800" i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CoA.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CA1BE"/>
              </a:buClr>
              <a:buFont typeface="Arial"/>
              <a:buChar char=""/>
            </a:pPr>
            <a:endParaRPr sz="3600">
              <a:latin typeface="Arial"/>
              <a:cs typeface="Arial"/>
            </a:endParaRPr>
          </a:p>
          <a:p>
            <a:pPr marL="332105" marR="43180" indent="-256540">
              <a:lnSpc>
                <a:spcPct val="100000"/>
              </a:lnSpc>
              <a:buClr>
                <a:srgbClr val="2CA1BE"/>
              </a:buClr>
              <a:buSzPct val="67857"/>
              <a:buFont typeface="Arial"/>
              <a:buChar char=""/>
              <a:tabLst>
                <a:tab pos="332105" algn="l"/>
                <a:tab pos="332740" algn="l"/>
              </a:tabLst>
            </a:pP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Acetyl </a:t>
            </a:r>
            <a:r>
              <a:rPr sz="2800" i="1" spc="-5" dirty="0">
                <a:solidFill>
                  <a:srgbClr val="C00000"/>
                </a:solidFill>
                <a:latin typeface="Arial"/>
                <a:cs typeface="Arial"/>
              </a:rPr>
              <a:t>CoA can </a:t>
            </a: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enter citric </a:t>
            </a:r>
            <a:r>
              <a:rPr sz="2800" i="1" spc="-5" dirty="0">
                <a:solidFill>
                  <a:srgbClr val="C00000"/>
                </a:solidFill>
                <a:latin typeface="Arial"/>
                <a:cs typeface="Arial"/>
              </a:rPr>
              <a:t>acid </a:t>
            </a: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cycle </a:t>
            </a:r>
            <a:r>
              <a:rPr sz="2800" i="1" spc="-5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sz="2800" i="1" spc="-1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get  completely oxidized to </a:t>
            </a:r>
            <a:r>
              <a:rPr sz="2800" i="1" spc="-10" dirty="0">
                <a:solidFill>
                  <a:srgbClr val="C00000"/>
                </a:solidFill>
                <a:latin typeface="Arial"/>
                <a:cs typeface="Arial"/>
              </a:rPr>
              <a:t>CO</a:t>
            </a:r>
            <a:r>
              <a:rPr sz="2775" i="1" spc="-15" baseline="-21021" dirty="0">
                <a:solidFill>
                  <a:srgbClr val="C00000"/>
                </a:solidFill>
                <a:latin typeface="Arial"/>
                <a:cs typeface="Arial"/>
              </a:rPr>
              <a:t>2 </a:t>
            </a:r>
            <a:r>
              <a:rPr sz="2800" i="1" spc="-5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sz="2800" i="1" spc="-2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775" i="1" baseline="-21021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O.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04259" y="2331720"/>
            <a:ext cx="1417320" cy="594360"/>
            <a:chOff x="3604259" y="2331720"/>
            <a:chExt cx="1417320" cy="594360"/>
          </a:xfrm>
        </p:grpSpPr>
        <p:sp>
          <p:nvSpPr>
            <p:cNvPr id="5" name="object 5"/>
            <p:cNvSpPr/>
            <p:nvPr/>
          </p:nvSpPr>
          <p:spPr>
            <a:xfrm>
              <a:off x="3604259" y="2331720"/>
              <a:ext cx="1417319" cy="5943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57599" y="2467332"/>
              <a:ext cx="1067435" cy="247015"/>
            </a:xfrm>
            <a:custGeom>
              <a:avLst/>
              <a:gdLst/>
              <a:ahLst/>
              <a:cxnLst/>
              <a:rect l="l" t="t" r="r" b="b"/>
              <a:pathLst>
                <a:path w="1067435" h="247014">
                  <a:moveTo>
                    <a:pt x="910951" y="150747"/>
                  </a:moveTo>
                  <a:lnTo>
                    <a:pt x="834009" y="195476"/>
                  </a:lnTo>
                  <a:lnTo>
                    <a:pt x="825797" y="202705"/>
                  </a:lnTo>
                  <a:lnTo>
                    <a:pt x="821182" y="212161"/>
                  </a:lnTo>
                  <a:lnTo>
                    <a:pt x="820471" y="222640"/>
                  </a:lnTo>
                  <a:lnTo>
                    <a:pt x="823976" y="232941"/>
                  </a:lnTo>
                  <a:lnTo>
                    <a:pt x="831224" y="241153"/>
                  </a:lnTo>
                  <a:lnTo>
                    <a:pt x="840724" y="245768"/>
                  </a:lnTo>
                  <a:lnTo>
                    <a:pt x="851247" y="246479"/>
                  </a:lnTo>
                  <a:lnTo>
                    <a:pt x="861567" y="242974"/>
                  </a:lnTo>
                  <a:lnTo>
                    <a:pt x="1019788" y="150899"/>
                  </a:lnTo>
                  <a:lnTo>
                    <a:pt x="910951" y="150747"/>
                  </a:lnTo>
                  <a:close/>
                </a:path>
                <a:path w="1067435" h="247014">
                  <a:moveTo>
                    <a:pt x="929890" y="139736"/>
                  </a:moveTo>
                  <a:lnTo>
                    <a:pt x="910951" y="150747"/>
                  </a:lnTo>
                  <a:lnTo>
                    <a:pt x="1012444" y="150899"/>
                  </a:lnTo>
                  <a:lnTo>
                    <a:pt x="1012444" y="147089"/>
                  </a:lnTo>
                  <a:lnTo>
                    <a:pt x="998601" y="147089"/>
                  </a:lnTo>
                  <a:lnTo>
                    <a:pt x="986171" y="139814"/>
                  </a:lnTo>
                  <a:lnTo>
                    <a:pt x="929890" y="139736"/>
                  </a:lnTo>
                  <a:close/>
                </a:path>
                <a:path w="1067435" h="247014">
                  <a:moveTo>
                    <a:pt x="998649" y="128908"/>
                  </a:moveTo>
                  <a:lnTo>
                    <a:pt x="998620" y="139831"/>
                  </a:lnTo>
                  <a:lnTo>
                    <a:pt x="1012444" y="139850"/>
                  </a:lnTo>
                  <a:lnTo>
                    <a:pt x="1012444" y="150899"/>
                  </a:lnTo>
                  <a:lnTo>
                    <a:pt x="1019788" y="150899"/>
                  </a:lnTo>
                  <a:lnTo>
                    <a:pt x="1057542" y="128928"/>
                  </a:lnTo>
                  <a:lnTo>
                    <a:pt x="1012444" y="128928"/>
                  </a:lnTo>
                  <a:lnTo>
                    <a:pt x="998649" y="128908"/>
                  </a:lnTo>
                  <a:close/>
                </a:path>
                <a:path w="1067435" h="247014">
                  <a:moveTo>
                    <a:pt x="0" y="138453"/>
                  </a:moveTo>
                  <a:lnTo>
                    <a:pt x="0" y="149375"/>
                  </a:lnTo>
                  <a:lnTo>
                    <a:pt x="910951" y="150747"/>
                  </a:lnTo>
                  <a:lnTo>
                    <a:pt x="929890" y="139736"/>
                  </a:lnTo>
                  <a:lnTo>
                    <a:pt x="0" y="138453"/>
                  </a:lnTo>
                  <a:close/>
                </a:path>
                <a:path w="1067435" h="247014">
                  <a:moveTo>
                    <a:pt x="986171" y="139814"/>
                  </a:moveTo>
                  <a:lnTo>
                    <a:pt x="998601" y="147089"/>
                  </a:lnTo>
                  <a:lnTo>
                    <a:pt x="998620" y="139831"/>
                  </a:lnTo>
                  <a:lnTo>
                    <a:pt x="986171" y="139814"/>
                  </a:lnTo>
                  <a:close/>
                </a:path>
                <a:path w="1067435" h="247014">
                  <a:moveTo>
                    <a:pt x="998620" y="139831"/>
                  </a:moveTo>
                  <a:lnTo>
                    <a:pt x="998601" y="147089"/>
                  </a:lnTo>
                  <a:lnTo>
                    <a:pt x="1012444" y="147089"/>
                  </a:lnTo>
                  <a:lnTo>
                    <a:pt x="1012444" y="139850"/>
                  </a:lnTo>
                  <a:lnTo>
                    <a:pt x="998620" y="139831"/>
                  </a:lnTo>
                  <a:close/>
                </a:path>
                <a:path w="1067435" h="247014">
                  <a:moveTo>
                    <a:pt x="967458" y="128861"/>
                  </a:moveTo>
                  <a:lnTo>
                    <a:pt x="986171" y="139814"/>
                  </a:lnTo>
                  <a:lnTo>
                    <a:pt x="998620" y="139831"/>
                  </a:lnTo>
                  <a:lnTo>
                    <a:pt x="998649" y="128908"/>
                  </a:lnTo>
                  <a:lnTo>
                    <a:pt x="967458" y="128861"/>
                  </a:lnTo>
                  <a:close/>
                </a:path>
                <a:path w="1067435" h="247014">
                  <a:moveTo>
                    <a:pt x="948647" y="128832"/>
                  </a:moveTo>
                  <a:lnTo>
                    <a:pt x="929890" y="139736"/>
                  </a:lnTo>
                  <a:lnTo>
                    <a:pt x="986171" y="139814"/>
                  </a:lnTo>
                  <a:lnTo>
                    <a:pt x="967458" y="128861"/>
                  </a:lnTo>
                  <a:lnTo>
                    <a:pt x="948647" y="128832"/>
                  </a:lnTo>
                  <a:close/>
                </a:path>
                <a:path w="1067435" h="247014">
                  <a:moveTo>
                    <a:pt x="1012556" y="99718"/>
                  </a:moveTo>
                  <a:lnTo>
                    <a:pt x="998727" y="99718"/>
                  </a:lnTo>
                  <a:lnTo>
                    <a:pt x="998649" y="128908"/>
                  </a:lnTo>
                  <a:lnTo>
                    <a:pt x="1012444" y="128928"/>
                  </a:lnTo>
                  <a:lnTo>
                    <a:pt x="1012556" y="99718"/>
                  </a:lnTo>
                  <a:close/>
                </a:path>
                <a:path w="1067435" h="247014">
                  <a:moveTo>
                    <a:pt x="851628" y="0"/>
                  </a:moveTo>
                  <a:lnTo>
                    <a:pt x="841105" y="658"/>
                  </a:lnTo>
                  <a:lnTo>
                    <a:pt x="831605" y="5222"/>
                  </a:lnTo>
                  <a:lnTo>
                    <a:pt x="824357" y="13358"/>
                  </a:lnTo>
                  <a:lnTo>
                    <a:pt x="820830" y="23659"/>
                  </a:lnTo>
                  <a:lnTo>
                    <a:pt x="821483" y="34139"/>
                  </a:lnTo>
                  <a:lnTo>
                    <a:pt x="826017" y="43594"/>
                  </a:lnTo>
                  <a:lnTo>
                    <a:pt x="834136" y="50823"/>
                  </a:lnTo>
                  <a:lnTo>
                    <a:pt x="911117" y="95883"/>
                  </a:lnTo>
                  <a:lnTo>
                    <a:pt x="1012571" y="96035"/>
                  </a:lnTo>
                  <a:lnTo>
                    <a:pt x="1012444" y="128928"/>
                  </a:lnTo>
                  <a:lnTo>
                    <a:pt x="1057542" y="128928"/>
                  </a:lnTo>
                  <a:lnTo>
                    <a:pt x="1066927" y="123467"/>
                  </a:lnTo>
                  <a:lnTo>
                    <a:pt x="861949" y="3579"/>
                  </a:lnTo>
                  <a:lnTo>
                    <a:pt x="851628" y="0"/>
                  </a:lnTo>
                  <a:close/>
                </a:path>
                <a:path w="1067435" h="247014">
                  <a:moveTo>
                    <a:pt x="998727" y="99718"/>
                  </a:moveTo>
                  <a:lnTo>
                    <a:pt x="958060" y="123360"/>
                  </a:lnTo>
                  <a:lnTo>
                    <a:pt x="967458" y="128861"/>
                  </a:lnTo>
                  <a:lnTo>
                    <a:pt x="998649" y="128908"/>
                  </a:lnTo>
                  <a:lnTo>
                    <a:pt x="998727" y="99718"/>
                  </a:lnTo>
                  <a:close/>
                </a:path>
                <a:path w="1067435" h="247014">
                  <a:moveTo>
                    <a:pt x="958060" y="123360"/>
                  </a:moveTo>
                  <a:lnTo>
                    <a:pt x="948647" y="128832"/>
                  </a:lnTo>
                  <a:lnTo>
                    <a:pt x="967458" y="128861"/>
                  </a:lnTo>
                  <a:lnTo>
                    <a:pt x="958060" y="123360"/>
                  </a:lnTo>
                  <a:close/>
                </a:path>
                <a:path w="1067435" h="247014">
                  <a:moveTo>
                    <a:pt x="0" y="94511"/>
                  </a:moveTo>
                  <a:lnTo>
                    <a:pt x="0" y="127404"/>
                  </a:lnTo>
                  <a:lnTo>
                    <a:pt x="948647" y="128832"/>
                  </a:lnTo>
                  <a:lnTo>
                    <a:pt x="958060" y="123360"/>
                  </a:lnTo>
                  <a:lnTo>
                    <a:pt x="911117" y="95883"/>
                  </a:lnTo>
                  <a:lnTo>
                    <a:pt x="0" y="94511"/>
                  </a:lnTo>
                  <a:close/>
                </a:path>
                <a:path w="1067435" h="247014">
                  <a:moveTo>
                    <a:pt x="911117" y="95883"/>
                  </a:moveTo>
                  <a:lnTo>
                    <a:pt x="958060" y="123360"/>
                  </a:lnTo>
                  <a:lnTo>
                    <a:pt x="998727" y="99718"/>
                  </a:lnTo>
                  <a:lnTo>
                    <a:pt x="1012556" y="99718"/>
                  </a:lnTo>
                  <a:lnTo>
                    <a:pt x="1012571" y="96035"/>
                  </a:lnTo>
                  <a:lnTo>
                    <a:pt x="911117" y="95883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3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70" dirty="0">
                <a:latin typeface="Arial"/>
                <a:cs typeface="Arial"/>
              </a:rPr>
              <a:t>16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79" y="1059180"/>
            <a:ext cx="8860790" cy="5587365"/>
            <a:chOff x="144779" y="1059180"/>
            <a:chExt cx="8860790" cy="5587365"/>
          </a:xfrm>
        </p:grpSpPr>
        <p:sp>
          <p:nvSpPr>
            <p:cNvPr id="3" name="object 3"/>
            <p:cNvSpPr/>
            <p:nvPr/>
          </p:nvSpPr>
          <p:spPr>
            <a:xfrm>
              <a:off x="146049" y="1060450"/>
              <a:ext cx="8851900" cy="5458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9351" y="1598676"/>
              <a:ext cx="8845296" cy="21183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351" y="3709415"/>
              <a:ext cx="8845296" cy="12024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351" y="4904232"/>
              <a:ext cx="8845296" cy="11963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9351" y="6092951"/>
              <a:ext cx="8845296" cy="5425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4779" y="1059180"/>
              <a:ext cx="8860536" cy="55869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46050" y="1054100"/>
          <a:ext cx="8876665" cy="5584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95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671">
                <a:tc>
                  <a:txBody>
                    <a:bodyPr/>
                    <a:lstStyle/>
                    <a:p>
                      <a:pPr marL="635" marR="120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dirty="0">
                          <a:solidFill>
                            <a:srgbClr val="66FF33"/>
                          </a:solidFill>
                          <a:latin typeface="Arial"/>
                          <a:cs typeface="Arial"/>
                        </a:rPr>
                        <a:t>Mechanism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7183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65" dirty="0">
                          <a:solidFill>
                            <a:srgbClr val="66FF33"/>
                          </a:solidFill>
                          <a:latin typeface="Arial"/>
                          <a:cs typeface="Arial"/>
                        </a:rPr>
                        <a:t>ATP</a:t>
                      </a:r>
                      <a:r>
                        <a:rPr sz="1800" b="1" spc="5" dirty="0">
                          <a:solidFill>
                            <a:srgbClr val="66FF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66FF33"/>
                          </a:solidFill>
                          <a:latin typeface="Arial"/>
                          <a:cs typeface="Arial"/>
                        </a:rPr>
                        <a:t>yield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998">
                <a:tc>
                  <a:txBody>
                    <a:bodyPr/>
                    <a:lstStyle/>
                    <a:p>
                      <a:pPr marL="90805" marR="120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I.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β- 0xidation 7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cycles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35">
                <a:tc>
                  <a:txBody>
                    <a:bodyPr/>
                    <a:lstStyle/>
                    <a:p>
                      <a:pPr marL="90805" marR="12065">
                        <a:lnSpc>
                          <a:spcPts val="1945"/>
                        </a:lnSpc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7 </a:t>
                      </a:r>
                      <a:r>
                        <a:rPr sz="1800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FADH2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[Oxidized by electron transport Chain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(ETC)</a:t>
                      </a:r>
                      <a:r>
                        <a:rPr sz="1800" spc="7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each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</a:pPr>
                      <a:r>
                        <a:rPr sz="1800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670">
                <a:tc>
                  <a:txBody>
                    <a:bodyPr/>
                    <a:lstStyle/>
                    <a:p>
                      <a:pPr marL="90805" marR="12065">
                        <a:lnSpc>
                          <a:spcPts val="2065"/>
                        </a:lnSpc>
                      </a:pPr>
                      <a:r>
                        <a:rPr sz="1800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FADH2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gives 2 </a:t>
                      </a:r>
                      <a:r>
                        <a:rPr sz="1800" spc="-4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ATP</a:t>
                      </a:r>
                      <a:r>
                        <a:rPr sz="1800" spc="-114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]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670">
                <a:tc>
                  <a:txBody>
                    <a:bodyPr/>
                    <a:lstStyle/>
                    <a:p>
                      <a:pPr marL="90805" marR="12065">
                        <a:lnSpc>
                          <a:spcPts val="2155"/>
                        </a:lnSpc>
                        <a:spcBef>
                          <a:spcPts val="985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7 NADH (Oxidized by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ETC,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each</a:t>
                      </a:r>
                      <a:r>
                        <a:rPr sz="1800" spc="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NADH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  <a:spcBef>
                          <a:spcPts val="985"/>
                        </a:spcBef>
                      </a:pPr>
                      <a:r>
                        <a:rPr sz="1800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167">
                <a:tc>
                  <a:txBody>
                    <a:bodyPr/>
                    <a:lstStyle/>
                    <a:p>
                      <a:pPr marL="154940" marR="12065">
                        <a:lnSpc>
                          <a:spcPts val="2065"/>
                        </a:lnSpc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Liberate 3A</a:t>
                      </a:r>
                      <a:r>
                        <a:rPr sz="1800" spc="-13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TP)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4943">
                <a:tc>
                  <a:txBody>
                    <a:bodyPr/>
                    <a:lstStyle/>
                    <a:p>
                      <a:pPr marL="90805" marR="120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II.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From 8 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Acetyl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CoA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0805" marR="18110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Oxidized by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citric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acid </a:t>
                      </a:r>
                      <a:r>
                        <a:rPr sz="1800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cycle,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each </a:t>
                      </a:r>
                      <a:r>
                        <a:rPr sz="1800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acetyl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CoA  provides 12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2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TP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96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410">
                <a:tc>
                  <a:txBody>
                    <a:bodyPr/>
                    <a:lstStyle/>
                    <a:p>
                      <a:pPr marL="90805" marR="120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4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Total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energy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from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one molecule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palmitoyl</a:t>
                      </a:r>
                      <a:r>
                        <a:rPr sz="1800" spc="15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CoA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131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54">
                <a:tc>
                  <a:txBody>
                    <a:bodyPr/>
                    <a:lstStyle/>
                    <a:p>
                      <a:pPr marL="90805" marR="12065">
                        <a:lnSpc>
                          <a:spcPts val="2155"/>
                        </a:lnSpc>
                        <a:spcBef>
                          <a:spcPts val="980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Energy utilized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800" spc="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activation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6040" algn="ctr">
                        <a:lnSpc>
                          <a:spcPts val="2155"/>
                        </a:lnSpc>
                        <a:spcBef>
                          <a:spcPts val="980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-2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816">
                <a:tc>
                  <a:txBody>
                    <a:bodyPr/>
                    <a:lstStyle/>
                    <a:p>
                      <a:pPr marL="90805" marR="12065">
                        <a:lnSpc>
                          <a:spcPts val="2065"/>
                        </a:lnSpc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(Formation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palmitoyl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1800" spc="-5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810">
                <a:tc rowSpan="2">
                  <a:txBody>
                    <a:bodyPr/>
                    <a:lstStyle/>
                    <a:p>
                      <a:pPr marL="90805" marR="12065">
                        <a:lnSpc>
                          <a:spcPts val="2135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Net yield </a:t>
                      </a:r>
                      <a:r>
                        <a:rPr sz="18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of oxidation of one </a:t>
                      </a:r>
                      <a:r>
                        <a:rPr sz="18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molecule </a:t>
                      </a:r>
                      <a:r>
                        <a:rPr sz="18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spc="-1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palmitate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313045" indent="83820" algn="r">
                        <a:lnSpc>
                          <a:spcPts val="1200"/>
                        </a:lnSpc>
                        <a:spcBef>
                          <a:spcPts val="15"/>
                        </a:spcBef>
                      </a:pPr>
                      <a:r>
                        <a:rPr sz="1000" spc="1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000" spc="45" dirty="0">
                          <a:latin typeface="Arial"/>
                          <a:cs typeface="Arial"/>
                        </a:rPr>
                        <a:t>more: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Visit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us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  <a:hlinkClick r:id="rId8"/>
                        </a:rPr>
                        <a:t>www.</a:t>
                      </a:r>
                      <a:r>
                        <a:rPr sz="1000" spc="-5" dirty="0">
                          <a:latin typeface="Arial"/>
                          <a:cs typeface="Arial"/>
                          <a:hlinkClick r:id="rId8"/>
                        </a:rPr>
                        <a:t>dent</a:t>
                      </a:r>
                      <a:r>
                        <a:rPr sz="1000" dirty="0">
                          <a:latin typeface="Arial"/>
                          <a:cs typeface="Arial"/>
                          <a:hlinkClick r:id="rId8"/>
                        </a:rPr>
                        <a:t>a</a:t>
                      </a:r>
                      <a:r>
                        <a:rPr sz="1000" spc="-5" dirty="0">
                          <a:latin typeface="Arial"/>
                          <a:cs typeface="Arial"/>
                          <a:hlinkClick r:id="rId8"/>
                        </a:rPr>
                        <a:t>lt</a:t>
                      </a:r>
                      <a:r>
                        <a:rPr sz="1000" dirty="0">
                          <a:latin typeface="Arial"/>
                          <a:cs typeface="Arial"/>
                          <a:hlinkClick r:id="rId8"/>
                        </a:rPr>
                        <a:t>utor.in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519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=129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5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ts val="490"/>
                        </a:lnSpc>
                        <a:spcBef>
                          <a:spcPts val="610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984989" y="312793"/>
            <a:ext cx="4966756" cy="4854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268" y="1127506"/>
            <a:ext cx="8227695" cy="4192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307"/>
              <a:buChar char=""/>
              <a:tabLst>
                <a:tab pos="268605" algn="l"/>
                <a:tab pos="269240" algn="l"/>
              </a:tabLst>
            </a:pP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Unexpected death </a:t>
            </a:r>
            <a:r>
              <a:rPr sz="2600" dirty="0">
                <a:latin typeface="Arial"/>
                <a:cs typeface="Arial"/>
              </a:rPr>
              <a:t>of healthy infants, usually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overnight</a:t>
            </a:r>
            <a:endParaRPr sz="2600">
              <a:latin typeface="Arial"/>
              <a:cs typeface="Arial"/>
            </a:endParaRPr>
          </a:p>
          <a:p>
            <a:pPr marL="268605" marR="1478915" indent="-256540">
              <a:lnSpc>
                <a:spcPts val="2810"/>
              </a:lnSpc>
              <a:spcBef>
                <a:spcPts val="434"/>
              </a:spcBef>
              <a:buClr>
                <a:srgbClr val="2CA1BE"/>
              </a:buClr>
              <a:buSzPct val="67307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600" i="1" dirty="0">
                <a:solidFill>
                  <a:srgbClr val="FF0000"/>
                </a:solidFill>
                <a:latin typeface="Arial"/>
                <a:cs typeface="Arial"/>
              </a:rPr>
              <a:t>Due to deficiency of </a:t>
            </a:r>
            <a:r>
              <a:rPr sz="2600" i="1" spc="-5" dirty="0">
                <a:solidFill>
                  <a:srgbClr val="FF0000"/>
                </a:solidFill>
                <a:latin typeface="Arial"/>
                <a:cs typeface="Arial"/>
              </a:rPr>
              <a:t>medium </a:t>
            </a:r>
            <a:r>
              <a:rPr sz="2600" i="1" dirty="0">
                <a:solidFill>
                  <a:srgbClr val="FF0000"/>
                </a:solidFill>
                <a:latin typeface="Arial"/>
                <a:cs typeface="Arial"/>
              </a:rPr>
              <a:t>chain acyl CoA  </a:t>
            </a:r>
            <a:r>
              <a:rPr sz="2600" i="1" spc="5" dirty="0">
                <a:solidFill>
                  <a:srgbClr val="FF0000"/>
                </a:solidFill>
                <a:latin typeface="Arial"/>
                <a:cs typeface="Arial"/>
              </a:rPr>
              <a:t>dehydrogenase.</a:t>
            </a:r>
            <a:endParaRPr sz="2600">
              <a:latin typeface="Arial"/>
              <a:cs typeface="Arial"/>
            </a:endParaRPr>
          </a:p>
          <a:p>
            <a:pPr marL="268605" marR="347980" indent="-256540">
              <a:lnSpc>
                <a:spcPts val="2810"/>
              </a:lnSpc>
              <a:spcBef>
                <a:spcPts val="395"/>
              </a:spcBef>
              <a:buClr>
                <a:srgbClr val="2CA1BE"/>
              </a:buClr>
              <a:buSzPct val="67307"/>
              <a:buChar char=""/>
              <a:tabLst>
                <a:tab pos="268605" algn="l"/>
                <a:tab pos="269240" algn="l"/>
              </a:tabLst>
            </a:pPr>
            <a:r>
              <a:rPr sz="2600" dirty="0">
                <a:latin typeface="Arial"/>
                <a:cs typeface="Arial"/>
              </a:rPr>
              <a:t>Glucose is the principal source of </a:t>
            </a:r>
            <a:r>
              <a:rPr sz="2600" spc="-25" dirty="0">
                <a:latin typeface="Arial"/>
                <a:cs typeface="Arial"/>
              </a:rPr>
              <a:t>energy, </a:t>
            </a:r>
            <a:r>
              <a:rPr sz="2600" dirty="0">
                <a:latin typeface="Arial"/>
                <a:cs typeface="Arial"/>
              </a:rPr>
              <a:t>soon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after  eating or feeding babies.</a:t>
            </a:r>
            <a:endParaRPr sz="2600">
              <a:latin typeface="Arial"/>
              <a:cs typeface="Arial"/>
            </a:endParaRPr>
          </a:p>
          <a:p>
            <a:pPr marL="268605" marR="266700" indent="-256540">
              <a:lnSpc>
                <a:spcPts val="2810"/>
              </a:lnSpc>
              <a:spcBef>
                <a:spcPts val="400"/>
              </a:spcBef>
              <a:buClr>
                <a:srgbClr val="2CA1BE"/>
              </a:buClr>
              <a:buSzPct val="67307"/>
              <a:buChar char=""/>
              <a:tabLst>
                <a:tab pos="268605" algn="l"/>
                <a:tab pos="269240" algn="l"/>
              </a:tabLst>
            </a:pPr>
            <a:r>
              <a:rPr sz="2600" dirty="0">
                <a:latin typeface="Arial"/>
                <a:cs typeface="Arial"/>
              </a:rPr>
              <a:t>After a </a:t>
            </a:r>
            <a:r>
              <a:rPr sz="2600" spc="-5" dirty="0">
                <a:latin typeface="Arial"/>
                <a:cs typeface="Arial"/>
              </a:rPr>
              <a:t>few </a:t>
            </a:r>
            <a:r>
              <a:rPr sz="2600" dirty="0">
                <a:latin typeface="Arial"/>
                <a:cs typeface="Arial"/>
              </a:rPr>
              <a:t>hours, the glucose level and its utilization  decrease and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rate of fatty acid oxidation must  simultaneously increase to meet the energy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needs.</a:t>
            </a:r>
            <a:endParaRPr sz="2600">
              <a:latin typeface="Arial"/>
              <a:cs typeface="Arial"/>
            </a:endParaRPr>
          </a:p>
          <a:p>
            <a:pPr marL="268605" marR="6985" indent="-256540" algn="just">
              <a:lnSpc>
                <a:spcPct val="90200"/>
              </a:lnSpc>
              <a:spcBef>
                <a:spcPts val="335"/>
              </a:spcBef>
              <a:buClr>
                <a:srgbClr val="2CA1BE"/>
              </a:buClr>
              <a:buSzPct val="67307"/>
              <a:buChar char=""/>
              <a:tabLst>
                <a:tab pos="269240" algn="l"/>
              </a:tabLst>
            </a:pPr>
            <a:r>
              <a:rPr sz="2600" dirty="0">
                <a:latin typeface="Arial"/>
                <a:cs typeface="Arial"/>
              </a:rPr>
              <a:t>The sudden death in infants is </a:t>
            </a:r>
            <a:r>
              <a:rPr sz="2600" i="1" dirty="0">
                <a:solidFill>
                  <a:srgbClr val="FF0000"/>
                </a:solidFill>
                <a:latin typeface="Arial"/>
                <a:cs typeface="Arial"/>
              </a:rPr>
              <a:t>due to a blockade in </a:t>
            </a:r>
            <a:r>
              <a:rPr sz="2600" i="1" dirty="0">
                <a:solidFill>
                  <a:srgbClr val="FF0000"/>
                </a:solidFill>
                <a:latin typeface="Times New Roman"/>
                <a:cs typeface="Times New Roman"/>
              </a:rPr>
              <a:t>β </a:t>
            </a:r>
            <a:r>
              <a:rPr sz="2600" i="1" spc="-120" dirty="0">
                <a:solidFill>
                  <a:srgbClr val="FF0000"/>
                </a:solidFill>
                <a:latin typeface="Arial"/>
                <a:cs typeface="Arial"/>
              </a:rPr>
              <a:t>-  </a:t>
            </a:r>
            <a:r>
              <a:rPr sz="2600" i="1" dirty="0">
                <a:solidFill>
                  <a:srgbClr val="FF0000"/>
                </a:solidFill>
                <a:latin typeface="Arial"/>
                <a:cs typeface="Arial"/>
              </a:rPr>
              <a:t>oxidation caused by a deficiency in </a:t>
            </a:r>
            <a:r>
              <a:rPr sz="2600" i="1" spc="-5" dirty="0">
                <a:solidFill>
                  <a:srgbClr val="FF0000"/>
                </a:solidFill>
                <a:latin typeface="Arial"/>
                <a:cs typeface="Arial"/>
              </a:rPr>
              <a:t>medium </a:t>
            </a:r>
            <a:r>
              <a:rPr sz="2600" i="1" dirty="0">
                <a:solidFill>
                  <a:srgbClr val="FF0000"/>
                </a:solidFill>
                <a:latin typeface="Arial"/>
                <a:cs typeface="Arial"/>
              </a:rPr>
              <a:t>chain acyl  CoA dehydrogenase</a:t>
            </a:r>
            <a:r>
              <a:rPr sz="2600" i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FF0000"/>
                </a:solidFill>
                <a:latin typeface="Arial"/>
                <a:cs typeface="Arial"/>
              </a:rPr>
              <a:t>(MCAD)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3387" y="430030"/>
            <a:ext cx="7373156" cy="526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3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70" dirty="0"/>
              <a:t>18</a:t>
            </a:fld>
            <a:endParaRPr spc="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243329"/>
            <a:ext cx="7811770" cy="4395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-5" dirty="0">
                <a:latin typeface="Arial"/>
                <a:cs typeface="Arial"/>
              </a:rPr>
              <a:t>This </a:t>
            </a:r>
            <a:r>
              <a:rPr sz="2800" dirty="0">
                <a:latin typeface="Arial"/>
                <a:cs typeface="Arial"/>
              </a:rPr>
              <a:t>disease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characterized by severe  hypoglycemia, vomiting, convulsions, </a:t>
            </a:r>
            <a:r>
              <a:rPr sz="2800" spc="-5" dirty="0">
                <a:latin typeface="Arial"/>
                <a:cs typeface="Arial"/>
              </a:rPr>
              <a:t>coma </a:t>
            </a:r>
            <a:r>
              <a:rPr sz="2800" dirty="0">
                <a:latin typeface="Arial"/>
                <a:cs typeface="Arial"/>
              </a:rPr>
              <a:t>and  death.</a:t>
            </a:r>
            <a:endParaRPr sz="2800">
              <a:latin typeface="Arial"/>
              <a:cs typeface="Arial"/>
            </a:endParaRPr>
          </a:p>
          <a:p>
            <a:pPr marL="268605" marR="1701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dirty="0">
                <a:latin typeface="Arial"/>
                <a:cs typeface="Arial"/>
              </a:rPr>
              <a:t>lt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caused </a:t>
            </a:r>
            <a:r>
              <a:rPr sz="2800" spc="-5" dirty="0">
                <a:latin typeface="Arial"/>
                <a:cs typeface="Arial"/>
              </a:rPr>
              <a:t>by eating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unriped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ackee fruit </a:t>
            </a:r>
            <a:r>
              <a:rPr sz="2800" spc="-5" dirty="0">
                <a:latin typeface="Arial"/>
                <a:cs typeface="Arial"/>
              </a:rPr>
              <a:t>which  </a:t>
            </a:r>
            <a:r>
              <a:rPr sz="2800" dirty="0">
                <a:latin typeface="Arial"/>
                <a:cs typeface="Arial"/>
              </a:rPr>
              <a:t>contains </a:t>
            </a:r>
            <a:r>
              <a:rPr sz="2800" spc="-5" dirty="0">
                <a:latin typeface="Arial"/>
                <a:cs typeface="Arial"/>
              </a:rPr>
              <a:t>an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unusual toxic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amino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acid,  hypoglycin</a:t>
            </a:r>
            <a:r>
              <a:rPr sz="2800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A.</a:t>
            </a:r>
            <a:endParaRPr sz="2800">
              <a:latin typeface="Arial"/>
              <a:cs typeface="Arial"/>
            </a:endParaRPr>
          </a:p>
          <a:p>
            <a:pPr marL="268605" marR="53086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-5" dirty="0">
                <a:latin typeface="Arial"/>
                <a:cs typeface="Arial"/>
              </a:rPr>
              <a:t>This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inhibits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the enzyme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acyl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CoA 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dehydrogenase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thus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β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-oxidation of fatty 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acids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blocked, leading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various  complications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6815" y="478794"/>
            <a:ext cx="5557284" cy="479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3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70" dirty="0"/>
              <a:t>19</a:t>
            </a:fld>
            <a:endParaRPr spc="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9468" y="1776425"/>
            <a:ext cx="8161020" cy="178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Beta-Oxidation 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may be </a:t>
            </a:r>
            <a:r>
              <a:rPr sz="2800" i="1" dirty="0">
                <a:latin typeface="Arial"/>
                <a:cs typeface="Arial"/>
              </a:rPr>
              <a:t>defined </a:t>
            </a:r>
            <a:r>
              <a:rPr sz="2800" i="1" spc="-5" dirty="0">
                <a:latin typeface="Arial"/>
                <a:cs typeface="Arial"/>
              </a:rPr>
              <a:t>as the </a:t>
            </a:r>
            <a:r>
              <a:rPr sz="2800" i="1" dirty="0">
                <a:latin typeface="Arial"/>
                <a:cs typeface="Arial"/>
              </a:rPr>
              <a:t>oxidation of  fatty acids on </a:t>
            </a:r>
            <a:r>
              <a:rPr sz="2800" i="1" spc="-5" dirty="0">
                <a:latin typeface="Arial"/>
                <a:cs typeface="Arial"/>
              </a:rPr>
              <a:t>the </a:t>
            </a:r>
            <a:r>
              <a:rPr sz="2800" i="1" dirty="0">
                <a:latin typeface="Arial"/>
                <a:cs typeface="Arial"/>
              </a:rPr>
              <a:t>beta-carbon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atom.</a:t>
            </a:r>
            <a:endParaRPr sz="2800">
              <a:latin typeface="Arial"/>
              <a:cs typeface="Arial"/>
            </a:endParaRPr>
          </a:p>
          <a:p>
            <a:pPr marL="268605" marR="65849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This results in the </a:t>
            </a:r>
            <a:r>
              <a:rPr sz="2800" i="1" spc="-5" dirty="0">
                <a:latin typeface="Arial"/>
                <a:cs typeface="Arial"/>
              </a:rPr>
              <a:t>sequential removal of a two  </a:t>
            </a:r>
            <a:r>
              <a:rPr sz="2800" i="1" dirty="0">
                <a:latin typeface="Arial"/>
                <a:cs typeface="Arial"/>
              </a:rPr>
              <a:t>carbon fragment, acetyl</a:t>
            </a:r>
            <a:r>
              <a:rPr sz="2800" i="1" spc="-2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CoA.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6992" y="664914"/>
            <a:ext cx="1920938" cy="402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31071" y="6545376"/>
            <a:ext cx="1054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0936" y="6545376"/>
            <a:ext cx="23285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  <a:hlinkClick r:id="rId3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633729"/>
            <a:ext cx="7926070" cy="4922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194945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Abnormalities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transport of fatty acids </a:t>
            </a:r>
            <a:r>
              <a:rPr sz="2800" spc="-5" dirty="0">
                <a:latin typeface="Arial"/>
                <a:cs typeface="Arial"/>
              </a:rPr>
              <a:t>into  </a:t>
            </a:r>
            <a:r>
              <a:rPr sz="2800" dirty="0">
                <a:latin typeface="Arial"/>
                <a:cs typeface="Arial"/>
              </a:rPr>
              <a:t>mitochondria </a:t>
            </a:r>
            <a:r>
              <a:rPr sz="2800" spc="-5" dirty="0">
                <a:latin typeface="Arial"/>
                <a:cs typeface="Arial"/>
              </a:rPr>
              <a:t>&amp; </a:t>
            </a:r>
            <a:r>
              <a:rPr sz="2800" dirty="0">
                <a:latin typeface="Arial"/>
                <a:cs typeface="Arial"/>
              </a:rPr>
              <a:t>defects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oxidation leads to  deficient energy production by oxidation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long  chain fatty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acids.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Features:</a:t>
            </a:r>
            <a:endParaRPr sz="2800">
              <a:latin typeface="Arial"/>
              <a:cs typeface="Arial"/>
            </a:endParaRPr>
          </a:p>
          <a:p>
            <a:pPr marL="268605" marR="36512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dirty="0">
                <a:latin typeface="Arial"/>
                <a:cs typeface="Arial"/>
              </a:rPr>
              <a:t>Hypoketotic hypoglycemia,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hyperammonemia,  skeletal muscle weakness </a:t>
            </a:r>
            <a:r>
              <a:rPr sz="2800" spc="-5" dirty="0">
                <a:latin typeface="Arial"/>
                <a:cs typeface="Arial"/>
              </a:rPr>
              <a:t>&amp; </a:t>
            </a:r>
            <a:r>
              <a:rPr sz="2800" dirty="0">
                <a:latin typeface="Arial"/>
                <a:cs typeface="Arial"/>
              </a:rPr>
              <a:t>liver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diseases.</a:t>
            </a:r>
            <a:endParaRPr sz="2800">
              <a:latin typeface="Arial"/>
              <a:cs typeface="Arial"/>
            </a:endParaRPr>
          </a:p>
          <a:p>
            <a:pPr marL="268605" marR="147256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Acyl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carnitine </a:t>
            </a:r>
            <a:r>
              <a:rPr sz="2800" spc="-5" dirty="0">
                <a:latin typeface="Arial"/>
                <a:cs typeface="Arial"/>
              </a:rPr>
              <a:t>accumulates when the  </a:t>
            </a:r>
            <a:r>
              <a:rPr sz="2800" dirty="0">
                <a:latin typeface="Arial"/>
                <a:cs typeface="Arial"/>
              </a:rPr>
              <a:t>transferases or translocase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deficient.</a:t>
            </a:r>
            <a:endParaRPr sz="28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dirty="0">
                <a:latin typeface="Arial"/>
                <a:cs typeface="Arial"/>
              </a:rPr>
              <a:t>Dietary supplementation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carnitine </a:t>
            </a:r>
            <a:r>
              <a:rPr sz="2800" spc="-5" dirty="0">
                <a:latin typeface="Arial"/>
                <a:cs typeface="Arial"/>
              </a:rPr>
              <a:t>improve the  </a:t>
            </a:r>
            <a:r>
              <a:rPr sz="2800" dirty="0">
                <a:latin typeface="Arial"/>
                <a:cs typeface="Arial"/>
              </a:rPr>
              <a:t>condition.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2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70" dirty="0"/>
              <a:t>20</a:t>
            </a:fld>
            <a:endParaRPr spc="7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700225"/>
            <a:ext cx="7485380" cy="3215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8382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dirty="0">
                <a:latin typeface="Arial"/>
                <a:cs typeface="Arial"/>
              </a:rPr>
              <a:t>Oxidation of odd chain fatty acids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similar to 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that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even chain fatty</a:t>
            </a:r>
            <a:r>
              <a:rPr sz="280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acids.</a:t>
            </a:r>
            <a:endParaRPr sz="2800">
              <a:latin typeface="Arial"/>
              <a:cs typeface="Arial"/>
            </a:endParaRPr>
          </a:p>
          <a:p>
            <a:pPr marL="268605" marR="64897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At the </a:t>
            </a: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end </a:t>
            </a: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3 </a:t>
            </a: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carbon unit, propionyl </a:t>
            </a: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CoA</a:t>
            </a:r>
            <a:r>
              <a:rPr sz="2800" i="1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is  </a:t>
            </a: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produced.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Propionyl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CoA is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converted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into succinyl</a:t>
            </a:r>
            <a:r>
              <a:rPr sz="2800" spc="-1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CoA.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Succinyl </a:t>
            </a: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CoA is an </a:t>
            </a: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intermediate </a:t>
            </a: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in TCA</a:t>
            </a:r>
            <a:r>
              <a:rPr sz="2800" i="1" spc="-2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cycle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So, </a:t>
            </a: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propionyl </a:t>
            </a: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CoA is</a:t>
            </a:r>
            <a:r>
              <a:rPr sz="2800" i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gluconeogenic.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4707" y="765623"/>
            <a:ext cx="6512792" cy="417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3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70" dirty="0"/>
              <a:t>21</a:t>
            </a:fld>
            <a:endParaRPr spc="7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395729"/>
            <a:ext cx="7889240" cy="364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dirty="0">
                <a:latin typeface="Arial"/>
                <a:cs typeface="Arial"/>
              </a:rPr>
              <a:t>Propionyl </a:t>
            </a:r>
            <a:r>
              <a:rPr sz="2800" spc="-5" dirty="0">
                <a:latin typeface="Arial"/>
                <a:cs typeface="Arial"/>
              </a:rPr>
              <a:t>CoA is </a:t>
            </a:r>
            <a:r>
              <a:rPr sz="2800" dirty="0">
                <a:latin typeface="Arial"/>
                <a:cs typeface="Arial"/>
              </a:rPr>
              <a:t>carboxylated </a:t>
            </a:r>
            <a:r>
              <a:rPr sz="2800" spc="-5" dirty="0">
                <a:latin typeface="Arial"/>
                <a:cs typeface="Arial"/>
              </a:rPr>
              <a:t>to D-methyl  </a:t>
            </a:r>
            <a:r>
              <a:rPr sz="2800" dirty="0">
                <a:latin typeface="Arial"/>
                <a:cs typeface="Arial"/>
              </a:rPr>
              <a:t>malonyl </a:t>
            </a:r>
            <a:r>
              <a:rPr sz="2800" spc="-5" dirty="0">
                <a:latin typeface="Arial"/>
                <a:cs typeface="Arial"/>
              </a:rPr>
              <a:t>CoA by a </a:t>
            </a: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biotin </a:t>
            </a: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dependent</a:t>
            </a:r>
            <a:r>
              <a:rPr sz="2800" i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carboxylase.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-5" dirty="0">
                <a:latin typeface="Arial"/>
                <a:cs typeface="Arial"/>
              </a:rPr>
              <a:t>Biotin is </a:t>
            </a:r>
            <a:r>
              <a:rPr sz="2800" spc="-10" dirty="0">
                <a:latin typeface="Arial"/>
                <a:cs typeface="Arial"/>
              </a:rPr>
              <a:t>B7 </a:t>
            </a:r>
            <a:r>
              <a:rPr sz="2800" dirty="0">
                <a:latin typeface="Arial"/>
                <a:cs typeface="Arial"/>
              </a:rPr>
              <a:t>vitamin </a:t>
            </a:r>
            <a:r>
              <a:rPr sz="2800" spc="-5" dirty="0">
                <a:latin typeface="Arial"/>
                <a:cs typeface="Arial"/>
              </a:rPr>
              <a:t>&amp; </a:t>
            </a:r>
            <a:r>
              <a:rPr sz="2800" spc="-75" dirty="0">
                <a:latin typeface="Arial"/>
                <a:cs typeface="Arial"/>
              </a:rPr>
              <a:t>ATP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utilized in this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step.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857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800" b="1" spc="-5" dirty="0">
                <a:solidFill>
                  <a:srgbClr val="0000FF"/>
                </a:solidFill>
                <a:latin typeface="Arial"/>
                <a:cs typeface="Arial"/>
              </a:rPr>
              <a:t>Recemase:</a:t>
            </a:r>
            <a:endParaRPr sz="2800">
              <a:latin typeface="Arial"/>
              <a:cs typeface="Arial"/>
            </a:endParaRPr>
          </a:p>
          <a:p>
            <a:pPr marL="268605" marR="24765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dirty="0">
                <a:latin typeface="Arial"/>
                <a:cs typeface="Arial"/>
              </a:rPr>
              <a:t>Recemase acts </a:t>
            </a:r>
            <a:r>
              <a:rPr sz="2800" spc="-5" dirty="0">
                <a:latin typeface="Arial"/>
                <a:cs typeface="Arial"/>
              </a:rPr>
              <a:t>upon </a:t>
            </a:r>
            <a:r>
              <a:rPr sz="2800" dirty="0">
                <a:latin typeface="Arial"/>
                <a:cs typeface="Arial"/>
              </a:rPr>
              <a:t>D-methyl </a:t>
            </a:r>
            <a:r>
              <a:rPr sz="2800" spc="-5" dirty="0">
                <a:latin typeface="Arial"/>
                <a:cs typeface="Arial"/>
              </a:rPr>
              <a:t>malonyl CoA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  </a:t>
            </a:r>
            <a:r>
              <a:rPr sz="2800" dirty="0">
                <a:latin typeface="Arial"/>
                <a:cs typeface="Arial"/>
              </a:rPr>
              <a:t>give </a:t>
            </a:r>
            <a:r>
              <a:rPr sz="2800" spc="-5" dirty="0">
                <a:latin typeface="Arial"/>
                <a:cs typeface="Arial"/>
              </a:rPr>
              <a:t>L-methyl malonyl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CoA.</a:t>
            </a:r>
            <a:endParaRPr sz="2800">
              <a:latin typeface="Arial"/>
              <a:cs typeface="Arial"/>
            </a:endParaRPr>
          </a:p>
          <a:p>
            <a:pPr marL="268605" marR="65849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-5" dirty="0">
                <a:latin typeface="Arial"/>
                <a:cs typeface="Arial"/>
              </a:rPr>
              <a:t>This </a:t>
            </a:r>
            <a:r>
              <a:rPr sz="2800" dirty="0">
                <a:latin typeface="Arial"/>
                <a:cs typeface="Arial"/>
              </a:rPr>
              <a:t>reaction is essential for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entry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this  compound into metabolic reactions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body.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4472" y="534923"/>
            <a:ext cx="7727435" cy="369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3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70" dirty="0"/>
              <a:t>22</a:t>
            </a:fld>
            <a:endParaRPr spc="7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0268" y="659027"/>
            <a:ext cx="7915909" cy="45466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940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7857"/>
              <a:buChar char=""/>
              <a:tabLst>
                <a:tab pos="294005" algn="l"/>
                <a:tab pos="294640" algn="l"/>
              </a:tabLst>
            </a:pP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Mutase:</a:t>
            </a:r>
            <a:endParaRPr sz="2800">
              <a:latin typeface="Arial"/>
              <a:cs typeface="Arial"/>
            </a:endParaRPr>
          </a:p>
          <a:p>
            <a:pPr marL="294005" marR="37274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Char char=""/>
              <a:tabLst>
                <a:tab pos="294005" algn="l"/>
                <a:tab pos="294640" algn="l"/>
              </a:tabLst>
            </a:pPr>
            <a:r>
              <a:rPr sz="2800" dirty="0">
                <a:latin typeface="Arial"/>
                <a:cs typeface="Arial"/>
              </a:rPr>
              <a:t>Mutase </a:t>
            </a:r>
            <a:r>
              <a:rPr sz="2800" spc="-5" dirty="0">
                <a:latin typeface="Arial"/>
                <a:cs typeface="Arial"/>
              </a:rPr>
              <a:t>catalyzes the </a:t>
            </a: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conversion of </a:t>
            </a: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L-methyl  malonyl </a:t>
            </a: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CoA (a </a:t>
            </a: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branched chain compound)</a:t>
            </a:r>
            <a:r>
              <a:rPr sz="2800" i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to  </a:t>
            </a: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succinyl </a:t>
            </a: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CoA (a </a:t>
            </a: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straight </a:t>
            </a: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chain</a:t>
            </a:r>
            <a:r>
              <a:rPr sz="2800" i="1" spc="-1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compound).</a:t>
            </a:r>
            <a:endParaRPr sz="2800">
              <a:latin typeface="Arial"/>
              <a:cs typeface="Arial"/>
            </a:endParaRPr>
          </a:p>
          <a:p>
            <a:pPr marL="2940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Char char=""/>
              <a:tabLst>
                <a:tab pos="294005" algn="l"/>
                <a:tab pos="294640" algn="l"/>
              </a:tabLst>
            </a:pPr>
            <a:r>
              <a:rPr sz="2800" dirty="0">
                <a:latin typeface="Arial"/>
                <a:cs typeface="Arial"/>
              </a:rPr>
              <a:t>Mutase </a:t>
            </a:r>
            <a:r>
              <a:rPr sz="2800" spc="-5" dirty="0">
                <a:latin typeface="Arial"/>
                <a:cs typeface="Arial"/>
              </a:rPr>
              <a:t>is an vitamin </a:t>
            </a:r>
            <a:r>
              <a:rPr sz="2800" spc="10" dirty="0">
                <a:latin typeface="Arial"/>
                <a:cs typeface="Arial"/>
              </a:rPr>
              <a:t>B</a:t>
            </a:r>
            <a:r>
              <a:rPr sz="2775" spc="15" baseline="-21021" dirty="0">
                <a:latin typeface="Arial"/>
                <a:cs typeface="Arial"/>
              </a:rPr>
              <a:t>12 </a:t>
            </a:r>
            <a:r>
              <a:rPr sz="2800" dirty="0">
                <a:latin typeface="Arial"/>
                <a:cs typeface="Arial"/>
              </a:rPr>
              <a:t>dependent</a:t>
            </a:r>
            <a:r>
              <a:rPr sz="2800" spc="-25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enzyme.</a:t>
            </a:r>
            <a:endParaRPr sz="2800">
              <a:latin typeface="Arial"/>
              <a:cs typeface="Arial"/>
            </a:endParaRPr>
          </a:p>
          <a:p>
            <a:pPr marL="294005" marR="304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Font typeface="Arial"/>
              <a:buChar char=""/>
              <a:tabLst>
                <a:tab pos="294005" algn="l"/>
                <a:tab pos="294640" algn="l"/>
              </a:tabLst>
            </a:pP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Succinyl </a:t>
            </a: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CoA </a:t>
            </a: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enters </a:t>
            </a: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the TCA cycle, &amp;</a:t>
            </a:r>
            <a:r>
              <a:rPr sz="2800" i="1" spc="-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converted  </a:t>
            </a: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into oxaloacetate, </a:t>
            </a: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it is </a:t>
            </a: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used for  gluconeogenesis.</a:t>
            </a:r>
            <a:endParaRPr sz="2800">
              <a:latin typeface="Arial"/>
              <a:cs typeface="Arial"/>
            </a:endParaRPr>
          </a:p>
          <a:p>
            <a:pPr marL="294005" marR="25463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Char char=""/>
              <a:tabLst>
                <a:tab pos="294005" algn="l"/>
                <a:tab pos="294640" algn="l"/>
              </a:tabLst>
            </a:pPr>
            <a:r>
              <a:rPr sz="2800" dirty="0">
                <a:latin typeface="Arial"/>
                <a:cs typeface="Arial"/>
              </a:rPr>
              <a:t>Propionyl </a:t>
            </a:r>
            <a:r>
              <a:rPr sz="2800" spc="-5" dirty="0">
                <a:latin typeface="Arial"/>
                <a:cs typeface="Arial"/>
              </a:rPr>
              <a:t>CoA is also </a:t>
            </a:r>
            <a:r>
              <a:rPr sz="2800" dirty="0">
                <a:latin typeface="Arial"/>
                <a:cs typeface="Arial"/>
              </a:rPr>
              <a:t>derived </a:t>
            </a:r>
            <a:r>
              <a:rPr sz="2800" spc="-5" dirty="0">
                <a:latin typeface="Arial"/>
                <a:cs typeface="Arial"/>
              </a:rPr>
              <a:t>from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metabolism 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valine </a:t>
            </a:r>
            <a:r>
              <a:rPr sz="2800" spc="-5" dirty="0">
                <a:latin typeface="Arial"/>
                <a:cs typeface="Arial"/>
              </a:rPr>
              <a:t>&amp;</a:t>
            </a:r>
            <a:r>
              <a:rPr sz="2800" dirty="0">
                <a:latin typeface="Arial"/>
                <a:cs typeface="Arial"/>
              </a:rPr>
              <a:t> isoleucine.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2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70" dirty="0"/>
              <a:t>23</a:t>
            </a:fld>
            <a:endParaRPr spc="7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3307" y="475923"/>
            <a:ext cx="6617948" cy="3161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 marR="720725" indent="-63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CH</a:t>
            </a:r>
            <a:r>
              <a:rPr sz="1800" baseline="-20833" dirty="0"/>
              <a:t>3  </a:t>
            </a:r>
            <a:r>
              <a:rPr sz="1800" dirty="0"/>
              <a:t>I   CH</a:t>
            </a:r>
            <a:r>
              <a:rPr sz="1800" baseline="-20833" dirty="0"/>
              <a:t>2  </a:t>
            </a:r>
            <a:r>
              <a:rPr sz="1800" dirty="0"/>
              <a:t>I</a:t>
            </a:r>
            <a:endParaRPr sz="1800"/>
          </a:p>
          <a:p>
            <a:pPr algn="ctr">
              <a:lnSpc>
                <a:spcPct val="100000"/>
              </a:lnSpc>
            </a:pPr>
            <a:r>
              <a:rPr spc="-5" dirty="0"/>
              <a:t>CO-S-CoA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2061" y="2656459"/>
            <a:ext cx="1782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Propionyl</a:t>
            </a:r>
            <a:r>
              <a:rPr sz="1800" spc="-7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CoA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9800" y="1284478"/>
            <a:ext cx="28206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5250" marR="1166495" indent="-1905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CH</a:t>
            </a:r>
            <a:r>
              <a:rPr sz="1800" baseline="-20833" dirty="0">
                <a:solidFill>
                  <a:srgbClr val="0000FF"/>
                </a:solidFill>
                <a:latin typeface="Arial Black"/>
                <a:cs typeface="Arial Black"/>
              </a:rPr>
              <a:t>3  </a:t>
            </a: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I</a:t>
            </a:r>
            <a:endParaRPr sz="1800">
              <a:latin typeface="Arial Black"/>
              <a:cs typeface="Arial Black"/>
            </a:endParaRPr>
          </a:p>
          <a:p>
            <a:pPr marL="882015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H - C-</a:t>
            </a:r>
            <a:r>
              <a:rPr sz="1800" spc="-3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COO</a:t>
            </a:r>
            <a:r>
              <a:rPr sz="1800" baseline="25462" dirty="0">
                <a:solidFill>
                  <a:srgbClr val="0000FF"/>
                </a:solidFill>
                <a:latin typeface="Arial Black"/>
                <a:cs typeface="Arial Black"/>
              </a:rPr>
              <a:t>-</a:t>
            </a:r>
            <a:endParaRPr sz="1800" baseline="25462">
              <a:latin typeface="Arial Black"/>
              <a:cs typeface="Arial Black"/>
            </a:endParaRPr>
          </a:p>
          <a:p>
            <a:pPr marL="136525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I</a:t>
            </a:r>
            <a:endParaRPr sz="1800">
              <a:latin typeface="Arial Black"/>
              <a:cs typeface="Arial Black"/>
            </a:endParaRPr>
          </a:p>
          <a:p>
            <a:pPr marL="1269365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Arial Black"/>
                <a:cs typeface="Arial Black"/>
              </a:rPr>
              <a:t>CO-S-CoA</a:t>
            </a:r>
            <a:endParaRPr sz="1800">
              <a:latin typeface="Arial Black"/>
              <a:cs typeface="Arial Black"/>
            </a:endParaRPr>
          </a:p>
          <a:p>
            <a:pPr marL="381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D-methyl malonyl</a:t>
            </a:r>
            <a:r>
              <a:rPr sz="1800" spc="-9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CoA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06157" y="4790313"/>
            <a:ext cx="394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CH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96657" y="4922901"/>
            <a:ext cx="305435" cy="441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>
              <a:lnSpc>
                <a:spcPts val="1280"/>
              </a:lnSpc>
              <a:spcBef>
                <a:spcPts val="100"/>
              </a:spcBef>
            </a:pPr>
            <a:r>
              <a:rPr sz="1200" dirty="0">
                <a:solidFill>
                  <a:srgbClr val="0000FF"/>
                </a:solidFill>
                <a:latin typeface="Arial Black"/>
                <a:cs typeface="Arial Black"/>
              </a:rPr>
              <a:t>3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ts val="2000"/>
              </a:lnSpc>
            </a:pP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I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89091" y="5339333"/>
            <a:ext cx="29470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7235">
              <a:lnSpc>
                <a:spcPct val="100000"/>
              </a:lnSpc>
              <a:spcBef>
                <a:spcPts val="100"/>
              </a:spcBef>
            </a:pPr>
            <a:r>
              <a:rPr sz="1800" spc="-7" baseline="25462" dirty="0">
                <a:solidFill>
                  <a:srgbClr val="0000FF"/>
                </a:solidFill>
                <a:latin typeface="Arial Black"/>
                <a:cs typeface="Arial Black"/>
              </a:rPr>
              <a:t>-</a:t>
            </a:r>
            <a:r>
              <a:rPr sz="1800" spc="-5" dirty="0">
                <a:solidFill>
                  <a:srgbClr val="0000FF"/>
                </a:solidFill>
                <a:latin typeface="Arial Black"/>
                <a:cs typeface="Arial Black"/>
              </a:rPr>
              <a:t>OOC </a:t>
            </a: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– C -</a:t>
            </a:r>
            <a:r>
              <a:rPr sz="1800" spc="-2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H</a:t>
            </a:r>
            <a:endParaRPr sz="1800">
              <a:latin typeface="Arial Black"/>
              <a:cs typeface="Arial Black"/>
            </a:endParaRPr>
          </a:p>
          <a:p>
            <a:pPr marL="1657985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I</a:t>
            </a:r>
            <a:endParaRPr sz="1800">
              <a:latin typeface="Arial Black"/>
              <a:cs typeface="Arial Black"/>
            </a:endParaRPr>
          </a:p>
          <a:p>
            <a:pPr marL="1562100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Arial Black"/>
                <a:cs typeface="Arial Black"/>
              </a:rPr>
              <a:t>CO-S-CoA</a:t>
            </a:r>
            <a:endParaRPr sz="1800">
              <a:latin typeface="Arial Black"/>
              <a:cs typeface="Arial Black"/>
            </a:endParaRPr>
          </a:p>
          <a:p>
            <a:pPr marL="381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L - methyl malonyl</a:t>
            </a:r>
            <a:r>
              <a:rPr sz="1800" spc="-10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CoA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1069" y="4020692"/>
            <a:ext cx="6927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COO</a:t>
            </a:r>
            <a:r>
              <a:rPr sz="1800" baseline="25462" dirty="0">
                <a:solidFill>
                  <a:srgbClr val="0000FF"/>
                </a:solidFill>
                <a:latin typeface="Arial Black"/>
                <a:cs typeface="Arial Black"/>
              </a:rPr>
              <a:t>-</a:t>
            </a:r>
            <a:endParaRPr sz="1800" baseline="25462">
              <a:latin typeface="Arial Black"/>
              <a:cs typeface="Arial Black"/>
            </a:endParaRPr>
          </a:p>
          <a:p>
            <a:pPr marL="38100" marR="175895" indent="-635" algn="ctr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I   CH</a:t>
            </a:r>
            <a:r>
              <a:rPr sz="1800" baseline="-20833" dirty="0">
                <a:solidFill>
                  <a:srgbClr val="0000FF"/>
                </a:solidFill>
                <a:latin typeface="Arial Black"/>
                <a:cs typeface="Arial Black"/>
              </a:rPr>
              <a:t>2  </a:t>
            </a: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I   C</a:t>
            </a:r>
            <a:r>
              <a:rPr sz="1800" spc="-5" dirty="0">
                <a:solidFill>
                  <a:srgbClr val="0000FF"/>
                </a:solidFill>
                <a:latin typeface="Arial Black"/>
                <a:cs typeface="Arial Black"/>
              </a:rPr>
              <a:t>H</a:t>
            </a:r>
            <a:r>
              <a:rPr sz="1800" baseline="-20833" dirty="0">
                <a:solidFill>
                  <a:srgbClr val="0000FF"/>
                </a:solidFill>
                <a:latin typeface="Arial Black"/>
                <a:cs typeface="Arial Black"/>
              </a:rPr>
              <a:t>2  </a:t>
            </a: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I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5182" y="5666943"/>
            <a:ext cx="1791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FF"/>
                </a:solidFill>
                <a:latin typeface="Arial Black"/>
                <a:cs typeface="Arial Black"/>
              </a:rPr>
              <a:t>CO-S-CoA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Arial Black"/>
                <a:cs typeface="Arial Black"/>
              </a:rPr>
              <a:t>Succinyl</a:t>
            </a:r>
            <a:r>
              <a:rPr sz="1800" spc="-35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CoA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556466" y="1865376"/>
            <a:ext cx="3345179" cy="753745"/>
            <a:chOff x="2556466" y="1865376"/>
            <a:chExt cx="3345179" cy="753745"/>
          </a:xfrm>
        </p:grpSpPr>
        <p:sp>
          <p:nvSpPr>
            <p:cNvPr id="12" name="object 12"/>
            <p:cNvSpPr/>
            <p:nvPr/>
          </p:nvSpPr>
          <p:spPr>
            <a:xfrm>
              <a:off x="2556466" y="1985264"/>
              <a:ext cx="3345156" cy="3759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90800" y="1991316"/>
              <a:ext cx="3277235" cy="287655"/>
            </a:xfrm>
            <a:custGeom>
              <a:avLst/>
              <a:gdLst/>
              <a:ahLst/>
              <a:cxnLst/>
              <a:rect l="l" t="t" r="r" b="b"/>
              <a:pathLst>
                <a:path w="3277235" h="287655">
                  <a:moveTo>
                    <a:pt x="3197098" y="150276"/>
                  </a:moveTo>
                  <a:lnTo>
                    <a:pt x="3197098" y="162977"/>
                  </a:lnTo>
                  <a:lnTo>
                    <a:pt x="3213227" y="162984"/>
                  </a:lnTo>
                  <a:lnTo>
                    <a:pt x="3213227" y="175811"/>
                  </a:lnTo>
                  <a:lnTo>
                    <a:pt x="3094874" y="175811"/>
                  </a:lnTo>
                  <a:lnTo>
                    <a:pt x="3005074" y="228135"/>
                  </a:lnTo>
                  <a:lnTo>
                    <a:pt x="2995535" y="236569"/>
                  </a:lnTo>
                  <a:lnTo>
                    <a:pt x="2990199" y="247598"/>
                  </a:lnTo>
                  <a:lnTo>
                    <a:pt x="2989411" y="259818"/>
                  </a:lnTo>
                  <a:lnTo>
                    <a:pt x="2993516" y="271823"/>
                  </a:lnTo>
                  <a:lnTo>
                    <a:pt x="3001950" y="281362"/>
                  </a:lnTo>
                  <a:lnTo>
                    <a:pt x="3012979" y="286698"/>
                  </a:lnTo>
                  <a:lnTo>
                    <a:pt x="3025199" y="287486"/>
                  </a:lnTo>
                  <a:lnTo>
                    <a:pt x="3037204" y="283380"/>
                  </a:lnTo>
                  <a:lnTo>
                    <a:pt x="3221804" y="175811"/>
                  </a:lnTo>
                  <a:lnTo>
                    <a:pt x="3213227" y="175811"/>
                  </a:lnTo>
                  <a:lnTo>
                    <a:pt x="3221901" y="175755"/>
                  </a:lnTo>
                  <a:lnTo>
                    <a:pt x="3265611" y="150284"/>
                  </a:lnTo>
                  <a:lnTo>
                    <a:pt x="3197098" y="150276"/>
                  </a:lnTo>
                  <a:close/>
                </a:path>
                <a:path w="3277235" h="287655">
                  <a:moveTo>
                    <a:pt x="3116966" y="162939"/>
                  </a:moveTo>
                  <a:lnTo>
                    <a:pt x="3094970" y="175755"/>
                  </a:lnTo>
                  <a:lnTo>
                    <a:pt x="3213227" y="175811"/>
                  </a:lnTo>
                  <a:lnTo>
                    <a:pt x="3213227" y="171493"/>
                  </a:lnTo>
                  <a:lnTo>
                    <a:pt x="3197098" y="171493"/>
                  </a:lnTo>
                  <a:lnTo>
                    <a:pt x="3182502" y="162970"/>
                  </a:lnTo>
                  <a:lnTo>
                    <a:pt x="3116966" y="162939"/>
                  </a:lnTo>
                  <a:close/>
                </a:path>
                <a:path w="3277235" h="287655">
                  <a:moveTo>
                    <a:pt x="0" y="161460"/>
                  </a:moveTo>
                  <a:lnTo>
                    <a:pt x="0" y="174287"/>
                  </a:lnTo>
                  <a:lnTo>
                    <a:pt x="3094970" y="175755"/>
                  </a:lnTo>
                  <a:lnTo>
                    <a:pt x="3116966" y="162939"/>
                  </a:lnTo>
                  <a:lnTo>
                    <a:pt x="0" y="161460"/>
                  </a:lnTo>
                  <a:close/>
                </a:path>
                <a:path w="3277235" h="287655">
                  <a:moveTo>
                    <a:pt x="3182502" y="162970"/>
                  </a:moveTo>
                  <a:lnTo>
                    <a:pt x="3197098" y="171493"/>
                  </a:lnTo>
                  <a:lnTo>
                    <a:pt x="3197098" y="162977"/>
                  </a:lnTo>
                  <a:lnTo>
                    <a:pt x="3182502" y="162970"/>
                  </a:lnTo>
                  <a:close/>
                </a:path>
                <a:path w="3277235" h="287655">
                  <a:moveTo>
                    <a:pt x="3197098" y="162977"/>
                  </a:moveTo>
                  <a:lnTo>
                    <a:pt x="3197098" y="171493"/>
                  </a:lnTo>
                  <a:lnTo>
                    <a:pt x="3213227" y="171493"/>
                  </a:lnTo>
                  <a:lnTo>
                    <a:pt x="3213227" y="162984"/>
                  </a:lnTo>
                  <a:lnTo>
                    <a:pt x="3197098" y="162977"/>
                  </a:lnTo>
                  <a:close/>
                </a:path>
                <a:path w="3277235" h="287655">
                  <a:moveTo>
                    <a:pt x="3160734" y="150257"/>
                  </a:moveTo>
                  <a:lnTo>
                    <a:pt x="3182502" y="162970"/>
                  </a:lnTo>
                  <a:lnTo>
                    <a:pt x="3197098" y="162977"/>
                  </a:lnTo>
                  <a:lnTo>
                    <a:pt x="3197098" y="150276"/>
                  </a:lnTo>
                  <a:lnTo>
                    <a:pt x="3160734" y="150257"/>
                  </a:lnTo>
                  <a:close/>
                </a:path>
                <a:path w="3277235" h="287655">
                  <a:moveTo>
                    <a:pt x="3138750" y="150246"/>
                  </a:moveTo>
                  <a:lnTo>
                    <a:pt x="3116966" y="162939"/>
                  </a:lnTo>
                  <a:lnTo>
                    <a:pt x="3182502" y="162970"/>
                  </a:lnTo>
                  <a:lnTo>
                    <a:pt x="3160734" y="150257"/>
                  </a:lnTo>
                  <a:lnTo>
                    <a:pt x="3138750" y="150246"/>
                  </a:lnTo>
                  <a:close/>
                </a:path>
                <a:path w="3277235" h="287655">
                  <a:moveTo>
                    <a:pt x="3213227" y="116248"/>
                  </a:moveTo>
                  <a:lnTo>
                    <a:pt x="3197098" y="116248"/>
                  </a:lnTo>
                  <a:lnTo>
                    <a:pt x="3197098" y="150276"/>
                  </a:lnTo>
                  <a:lnTo>
                    <a:pt x="3213227" y="150284"/>
                  </a:lnTo>
                  <a:lnTo>
                    <a:pt x="3213227" y="116248"/>
                  </a:lnTo>
                  <a:close/>
                </a:path>
                <a:path w="3277235" h="287655">
                  <a:moveTo>
                    <a:pt x="3025380" y="0"/>
                  </a:moveTo>
                  <a:lnTo>
                    <a:pt x="3013122" y="773"/>
                  </a:lnTo>
                  <a:lnTo>
                    <a:pt x="3002079" y="6072"/>
                  </a:lnTo>
                  <a:lnTo>
                    <a:pt x="2993644" y="15537"/>
                  </a:lnTo>
                  <a:lnTo>
                    <a:pt x="2989536" y="27616"/>
                  </a:lnTo>
                  <a:lnTo>
                    <a:pt x="2990310" y="39874"/>
                  </a:lnTo>
                  <a:lnTo>
                    <a:pt x="2995608" y="50917"/>
                  </a:lnTo>
                  <a:lnTo>
                    <a:pt x="3005074" y="59352"/>
                  </a:lnTo>
                  <a:lnTo>
                    <a:pt x="3094791" y="111747"/>
                  </a:lnTo>
                  <a:lnTo>
                    <a:pt x="3213227" y="111803"/>
                  </a:lnTo>
                  <a:lnTo>
                    <a:pt x="3213227" y="150284"/>
                  </a:lnTo>
                  <a:lnTo>
                    <a:pt x="3265611" y="150284"/>
                  </a:lnTo>
                  <a:lnTo>
                    <a:pt x="3276727" y="143807"/>
                  </a:lnTo>
                  <a:lnTo>
                    <a:pt x="3037459" y="4107"/>
                  </a:lnTo>
                  <a:lnTo>
                    <a:pt x="3025380" y="0"/>
                  </a:lnTo>
                  <a:close/>
                </a:path>
                <a:path w="3277235" h="287655">
                  <a:moveTo>
                    <a:pt x="3197098" y="116248"/>
                  </a:moveTo>
                  <a:lnTo>
                    <a:pt x="3149745" y="143839"/>
                  </a:lnTo>
                  <a:lnTo>
                    <a:pt x="3160734" y="150257"/>
                  </a:lnTo>
                  <a:lnTo>
                    <a:pt x="3197098" y="150276"/>
                  </a:lnTo>
                  <a:lnTo>
                    <a:pt x="3197098" y="116248"/>
                  </a:lnTo>
                  <a:close/>
                </a:path>
                <a:path w="3277235" h="287655">
                  <a:moveTo>
                    <a:pt x="3149745" y="143839"/>
                  </a:moveTo>
                  <a:lnTo>
                    <a:pt x="3138750" y="150246"/>
                  </a:lnTo>
                  <a:lnTo>
                    <a:pt x="3160734" y="150257"/>
                  </a:lnTo>
                  <a:lnTo>
                    <a:pt x="3149745" y="143839"/>
                  </a:lnTo>
                  <a:close/>
                </a:path>
                <a:path w="3277235" h="287655">
                  <a:moveTo>
                    <a:pt x="0" y="110279"/>
                  </a:moveTo>
                  <a:lnTo>
                    <a:pt x="0" y="148633"/>
                  </a:lnTo>
                  <a:lnTo>
                    <a:pt x="3138750" y="150246"/>
                  </a:lnTo>
                  <a:lnTo>
                    <a:pt x="3149745" y="143839"/>
                  </a:lnTo>
                  <a:lnTo>
                    <a:pt x="3094791" y="111747"/>
                  </a:lnTo>
                  <a:lnTo>
                    <a:pt x="0" y="110279"/>
                  </a:lnTo>
                  <a:close/>
                </a:path>
                <a:path w="3277235" h="287655">
                  <a:moveTo>
                    <a:pt x="3094791" y="111747"/>
                  </a:moveTo>
                  <a:lnTo>
                    <a:pt x="3149745" y="143839"/>
                  </a:lnTo>
                  <a:lnTo>
                    <a:pt x="3197098" y="116248"/>
                  </a:lnTo>
                  <a:lnTo>
                    <a:pt x="3213227" y="116248"/>
                  </a:lnTo>
                  <a:lnTo>
                    <a:pt x="3213227" y="111803"/>
                  </a:lnTo>
                  <a:lnTo>
                    <a:pt x="3094791" y="111747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30068" y="1865376"/>
              <a:ext cx="603504" cy="3870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83281" y="1880489"/>
              <a:ext cx="481965" cy="278130"/>
            </a:xfrm>
            <a:custGeom>
              <a:avLst/>
              <a:gdLst/>
              <a:ahLst/>
              <a:cxnLst/>
              <a:rect l="l" t="t" r="r" b="b"/>
              <a:pathLst>
                <a:path w="481964" h="278130">
                  <a:moveTo>
                    <a:pt x="14731" y="19558"/>
                  </a:moveTo>
                  <a:lnTo>
                    <a:pt x="0" y="49022"/>
                  </a:lnTo>
                  <a:lnTo>
                    <a:pt x="457199" y="277622"/>
                  </a:lnTo>
                  <a:lnTo>
                    <a:pt x="471931" y="248158"/>
                  </a:lnTo>
                  <a:lnTo>
                    <a:pt x="14731" y="19558"/>
                  </a:lnTo>
                  <a:close/>
                </a:path>
                <a:path w="481964" h="278130">
                  <a:moveTo>
                    <a:pt x="24637" y="0"/>
                  </a:moveTo>
                  <a:lnTo>
                    <a:pt x="19685" y="9778"/>
                  </a:lnTo>
                  <a:lnTo>
                    <a:pt x="476884" y="238378"/>
                  </a:lnTo>
                  <a:lnTo>
                    <a:pt x="481838" y="228600"/>
                  </a:lnTo>
                  <a:lnTo>
                    <a:pt x="24637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72587" y="2107057"/>
              <a:ext cx="1932701" cy="5118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490721" y="1528317"/>
            <a:ext cx="2122170" cy="1466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344805" indent="-1193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Propionyl</a:t>
            </a:r>
            <a:r>
              <a:rPr sz="1800" spc="-8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CoA  </a:t>
            </a:r>
            <a:r>
              <a:rPr sz="1800" spc="-5" dirty="0">
                <a:solidFill>
                  <a:srgbClr val="0000FF"/>
                </a:solidFill>
                <a:latin typeface="Arial Black"/>
                <a:cs typeface="Arial Black"/>
              </a:rPr>
              <a:t>carboxylase</a:t>
            </a:r>
            <a:endParaRPr sz="1800">
              <a:latin typeface="Arial Black"/>
              <a:cs typeface="Arial Black"/>
            </a:endParaRPr>
          </a:p>
          <a:p>
            <a:pPr marL="216535">
              <a:lnSpc>
                <a:spcPct val="100000"/>
              </a:lnSpc>
              <a:spcBef>
                <a:spcPts val="1860"/>
              </a:spcBef>
            </a:pP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Biotin</a:t>
            </a:r>
            <a:endParaRPr sz="1800">
              <a:latin typeface="Arial Black"/>
              <a:cs typeface="Arial Black"/>
            </a:endParaRPr>
          </a:p>
          <a:p>
            <a:pPr marL="1043940">
              <a:lnSpc>
                <a:spcPct val="100000"/>
              </a:lnSpc>
              <a:spcBef>
                <a:spcPts val="840"/>
              </a:spcBef>
            </a:pP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ADP +</a:t>
            </a:r>
            <a:r>
              <a:rPr sz="1800" spc="-10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 Black"/>
                <a:cs typeface="Arial Black"/>
              </a:rPr>
              <a:t>Pi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03982" y="2694559"/>
            <a:ext cx="518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solidFill>
                  <a:srgbClr val="0000FF"/>
                </a:solidFill>
                <a:latin typeface="Arial Black"/>
                <a:cs typeface="Arial Black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 Black"/>
                <a:cs typeface="Arial Black"/>
              </a:rPr>
              <a:t>TP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22169" y="1551178"/>
            <a:ext cx="547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CO</a:t>
            </a:r>
            <a:r>
              <a:rPr sz="1800" baseline="-20833" dirty="0">
                <a:solidFill>
                  <a:srgbClr val="0000FF"/>
                </a:solidFill>
                <a:latin typeface="Arial Black"/>
                <a:cs typeface="Arial Black"/>
              </a:rPr>
              <a:t>2</a:t>
            </a:r>
            <a:endParaRPr sz="1800" baseline="-20833">
              <a:latin typeface="Arial Black"/>
              <a:cs typeface="Arial Black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051547" y="3339084"/>
            <a:ext cx="676910" cy="1610995"/>
            <a:chOff x="7051547" y="3339084"/>
            <a:chExt cx="676910" cy="1610995"/>
          </a:xfrm>
        </p:grpSpPr>
        <p:sp>
          <p:nvSpPr>
            <p:cNvPr id="21" name="object 21"/>
            <p:cNvSpPr/>
            <p:nvPr/>
          </p:nvSpPr>
          <p:spPr>
            <a:xfrm>
              <a:off x="7051547" y="3339084"/>
              <a:ext cx="676655" cy="16108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46469" y="3354324"/>
              <a:ext cx="287655" cy="1219835"/>
            </a:xfrm>
            <a:custGeom>
              <a:avLst/>
              <a:gdLst/>
              <a:ahLst/>
              <a:cxnLst/>
              <a:rect l="l" t="t" r="r" b="b"/>
              <a:pathLst>
                <a:path w="287654" h="1219835">
                  <a:moveTo>
                    <a:pt x="27650" y="931902"/>
                  </a:moveTo>
                  <a:lnTo>
                    <a:pt x="15644" y="935989"/>
                  </a:lnTo>
                  <a:lnTo>
                    <a:pt x="6159" y="944425"/>
                  </a:lnTo>
                  <a:lnTo>
                    <a:pt x="817" y="955468"/>
                  </a:lnTo>
                  <a:lnTo>
                    <a:pt x="0" y="967726"/>
                  </a:lnTo>
                  <a:lnTo>
                    <a:pt x="4087" y="979805"/>
                  </a:lnTo>
                  <a:lnTo>
                    <a:pt x="143406" y="1219327"/>
                  </a:lnTo>
                  <a:lnTo>
                    <a:pt x="180549" y="1155827"/>
                  </a:lnTo>
                  <a:lnTo>
                    <a:pt x="111529" y="1155827"/>
                  </a:lnTo>
                  <a:lnTo>
                    <a:pt x="111628" y="1081348"/>
                  </a:lnTo>
                  <a:lnTo>
                    <a:pt x="111596" y="1037404"/>
                  </a:lnTo>
                  <a:lnTo>
                    <a:pt x="59332" y="947546"/>
                  </a:lnTo>
                  <a:lnTo>
                    <a:pt x="50899" y="938061"/>
                  </a:lnTo>
                  <a:lnTo>
                    <a:pt x="39870" y="932719"/>
                  </a:lnTo>
                  <a:lnTo>
                    <a:pt x="27650" y="931902"/>
                  </a:lnTo>
                  <a:close/>
                </a:path>
                <a:path w="287654" h="1219835">
                  <a:moveTo>
                    <a:pt x="111685" y="1037558"/>
                  </a:moveTo>
                  <a:lnTo>
                    <a:pt x="111529" y="1155827"/>
                  </a:lnTo>
                  <a:lnTo>
                    <a:pt x="124229" y="1155827"/>
                  </a:lnTo>
                  <a:lnTo>
                    <a:pt x="124251" y="1139698"/>
                  </a:lnTo>
                  <a:lnTo>
                    <a:pt x="115847" y="1139698"/>
                  </a:lnTo>
                  <a:lnTo>
                    <a:pt x="124270" y="1125302"/>
                  </a:lnTo>
                  <a:lnTo>
                    <a:pt x="124357" y="1059344"/>
                  </a:lnTo>
                  <a:lnTo>
                    <a:pt x="111685" y="1037558"/>
                  </a:lnTo>
                  <a:close/>
                </a:path>
                <a:path w="287654" h="1219835">
                  <a:moveTo>
                    <a:pt x="137126" y="1103327"/>
                  </a:moveTo>
                  <a:lnTo>
                    <a:pt x="124270" y="1125302"/>
                  </a:lnTo>
                  <a:lnTo>
                    <a:pt x="124229" y="1155827"/>
                  </a:lnTo>
                  <a:lnTo>
                    <a:pt x="137056" y="1155827"/>
                  </a:lnTo>
                  <a:lnTo>
                    <a:pt x="137126" y="1103327"/>
                  </a:lnTo>
                  <a:close/>
                </a:path>
                <a:path w="287654" h="1219835">
                  <a:moveTo>
                    <a:pt x="143551" y="1092345"/>
                  </a:moveTo>
                  <a:lnTo>
                    <a:pt x="137126" y="1103327"/>
                  </a:lnTo>
                  <a:lnTo>
                    <a:pt x="137056" y="1155827"/>
                  </a:lnTo>
                  <a:lnTo>
                    <a:pt x="175537" y="1155827"/>
                  </a:lnTo>
                  <a:lnTo>
                    <a:pt x="175559" y="1139698"/>
                  </a:lnTo>
                  <a:lnTo>
                    <a:pt x="171092" y="1139698"/>
                  </a:lnTo>
                  <a:lnTo>
                    <a:pt x="143551" y="1092345"/>
                  </a:lnTo>
                  <a:close/>
                </a:path>
                <a:path w="287654" h="1219835">
                  <a:moveTo>
                    <a:pt x="259905" y="932209"/>
                  </a:moveTo>
                  <a:lnTo>
                    <a:pt x="175693" y="1037404"/>
                  </a:lnTo>
                  <a:lnTo>
                    <a:pt x="175537" y="1155827"/>
                  </a:lnTo>
                  <a:lnTo>
                    <a:pt x="180549" y="1155827"/>
                  </a:lnTo>
                  <a:lnTo>
                    <a:pt x="283360" y="980058"/>
                  </a:lnTo>
                  <a:lnTo>
                    <a:pt x="287468" y="968053"/>
                  </a:lnTo>
                  <a:lnTo>
                    <a:pt x="286694" y="955833"/>
                  </a:lnTo>
                  <a:lnTo>
                    <a:pt x="281396" y="944804"/>
                  </a:lnTo>
                  <a:lnTo>
                    <a:pt x="271930" y="936370"/>
                  </a:lnTo>
                  <a:lnTo>
                    <a:pt x="259905" y="932209"/>
                  </a:lnTo>
                  <a:close/>
                </a:path>
                <a:path w="287654" h="1219835">
                  <a:moveTo>
                    <a:pt x="124270" y="1125302"/>
                  </a:moveTo>
                  <a:lnTo>
                    <a:pt x="115847" y="1139698"/>
                  </a:lnTo>
                  <a:lnTo>
                    <a:pt x="124251" y="1139698"/>
                  </a:lnTo>
                  <a:lnTo>
                    <a:pt x="124270" y="1125302"/>
                  </a:lnTo>
                  <a:close/>
                </a:path>
                <a:path w="287654" h="1219835">
                  <a:moveTo>
                    <a:pt x="175693" y="1037404"/>
                  </a:moveTo>
                  <a:lnTo>
                    <a:pt x="143551" y="1092345"/>
                  </a:lnTo>
                  <a:lnTo>
                    <a:pt x="171092" y="1139698"/>
                  </a:lnTo>
                  <a:lnTo>
                    <a:pt x="175559" y="1139698"/>
                  </a:lnTo>
                  <a:lnTo>
                    <a:pt x="175693" y="1037404"/>
                  </a:lnTo>
                  <a:close/>
                </a:path>
                <a:path w="287654" h="1219835">
                  <a:moveTo>
                    <a:pt x="124357" y="1059344"/>
                  </a:moveTo>
                  <a:lnTo>
                    <a:pt x="124270" y="1125302"/>
                  </a:lnTo>
                  <a:lnTo>
                    <a:pt x="137126" y="1103327"/>
                  </a:lnTo>
                  <a:lnTo>
                    <a:pt x="137155" y="1081348"/>
                  </a:lnTo>
                  <a:lnTo>
                    <a:pt x="124357" y="1059344"/>
                  </a:lnTo>
                  <a:close/>
                </a:path>
                <a:path w="287654" h="1219835">
                  <a:moveTo>
                    <a:pt x="137155" y="1081348"/>
                  </a:moveTo>
                  <a:lnTo>
                    <a:pt x="137126" y="1103327"/>
                  </a:lnTo>
                  <a:lnTo>
                    <a:pt x="143551" y="1092345"/>
                  </a:lnTo>
                  <a:lnTo>
                    <a:pt x="137155" y="1081348"/>
                  </a:lnTo>
                  <a:close/>
                </a:path>
                <a:path w="287654" h="1219835">
                  <a:moveTo>
                    <a:pt x="177061" y="0"/>
                  </a:moveTo>
                  <a:lnTo>
                    <a:pt x="138580" y="0"/>
                  </a:lnTo>
                  <a:lnTo>
                    <a:pt x="137155" y="1081348"/>
                  </a:lnTo>
                  <a:lnTo>
                    <a:pt x="143551" y="1092345"/>
                  </a:lnTo>
                  <a:lnTo>
                    <a:pt x="175693" y="1037404"/>
                  </a:lnTo>
                  <a:lnTo>
                    <a:pt x="177061" y="0"/>
                  </a:lnTo>
                  <a:close/>
                </a:path>
                <a:path w="287654" h="1219835">
                  <a:moveTo>
                    <a:pt x="125753" y="0"/>
                  </a:moveTo>
                  <a:lnTo>
                    <a:pt x="113053" y="0"/>
                  </a:lnTo>
                  <a:lnTo>
                    <a:pt x="111685" y="1037558"/>
                  </a:lnTo>
                  <a:lnTo>
                    <a:pt x="124357" y="1059344"/>
                  </a:lnTo>
                  <a:lnTo>
                    <a:pt x="125753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174996" y="3585794"/>
            <a:ext cx="19183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Methyl</a:t>
            </a:r>
            <a:r>
              <a:rPr sz="1800" spc="-9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malonyl</a:t>
            </a:r>
            <a:endParaRPr sz="1800">
              <a:latin typeface="Arial Black"/>
              <a:cs typeface="Arial Black"/>
            </a:endParaRPr>
          </a:p>
          <a:p>
            <a:pPr marL="4889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CoA</a:t>
            </a:r>
            <a:r>
              <a:rPr sz="1800" spc="-55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recemase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328672" y="5186171"/>
            <a:ext cx="3134995" cy="676910"/>
            <a:chOff x="2328672" y="5186171"/>
            <a:chExt cx="3134995" cy="676910"/>
          </a:xfrm>
        </p:grpSpPr>
        <p:sp>
          <p:nvSpPr>
            <p:cNvPr id="25" name="object 25"/>
            <p:cNvSpPr/>
            <p:nvPr/>
          </p:nvSpPr>
          <p:spPr>
            <a:xfrm>
              <a:off x="2328672" y="5186171"/>
              <a:ext cx="3134868" cy="6766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66872" y="5342739"/>
              <a:ext cx="2743835" cy="287655"/>
            </a:xfrm>
            <a:custGeom>
              <a:avLst/>
              <a:gdLst/>
              <a:ahLst/>
              <a:cxnLst/>
              <a:rect l="l" t="t" r="r" b="b"/>
              <a:pathLst>
                <a:path w="2743835" h="287654">
                  <a:moveTo>
                    <a:pt x="251527" y="0"/>
                  </a:moveTo>
                  <a:lnTo>
                    <a:pt x="239521" y="4087"/>
                  </a:lnTo>
                  <a:lnTo>
                    <a:pt x="0" y="143660"/>
                  </a:lnTo>
                  <a:lnTo>
                    <a:pt x="239268" y="283462"/>
                  </a:lnTo>
                  <a:lnTo>
                    <a:pt x="251346" y="287567"/>
                  </a:lnTo>
                  <a:lnTo>
                    <a:pt x="263604" y="286773"/>
                  </a:lnTo>
                  <a:lnTo>
                    <a:pt x="274647" y="281451"/>
                  </a:lnTo>
                  <a:lnTo>
                    <a:pt x="283082" y="271968"/>
                  </a:lnTo>
                  <a:lnTo>
                    <a:pt x="287190" y="259946"/>
                  </a:lnTo>
                  <a:lnTo>
                    <a:pt x="286416" y="247715"/>
                  </a:lnTo>
                  <a:lnTo>
                    <a:pt x="281118" y="236678"/>
                  </a:lnTo>
                  <a:lnTo>
                    <a:pt x="271652" y="228242"/>
                  </a:lnTo>
                  <a:lnTo>
                    <a:pt x="181736" y="175732"/>
                  </a:lnTo>
                  <a:lnTo>
                    <a:pt x="63500" y="175664"/>
                  </a:lnTo>
                  <a:lnTo>
                    <a:pt x="63500" y="137310"/>
                  </a:lnTo>
                  <a:lnTo>
                    <a:pt x="79628" y="137310"/>
                  </a:lnTo>
                  <a:lnTo>
                    <a:pt x="79628" y="124492"/>
                  </a:lnTo>
                  <a:lnTo>
                    <a:pt x="63500" y="124483"/>
                  </a:lnTo>
                  <a:lnTo>
                    <a:pt x="63500" y="111656"/>
                  </a:lnTo>
                  <a:lnTo>
                    <a:pt x="182070" y="111656"/>
                  </a:lnTo>
                  <a:lnTo>
                    <a:pt x="271652" y="59459"/>
                  </a:lnTo>
                  <a:lnTo>
                    <a:pt x="281191" y="51024"/>
                  </a:lnTo>
                  <a:lnTo>
                    <a:pt x="286527" y="39981"/>
                  </a:lnTo>
                  <a:lnTo>
                    <a:pt x="287315" y="27723"/>
                  </a:lnTo>
                  <a:lnTo>
                    <a:pt x="283209" y="15644"/>
                  </a:lnTo>
                  <a:lnTo>
                    <a:pt x="274776" y="6159"/>
                  </a:lnTo>
                  <a:lnTo>
                    <a:pt x="263747" y="817"/>
                  </a:lnTo>
                  <a:lnTo>
                    <a:pt x="251527" y="0"/>
                  </a:lnTo>
                  <a:close/>
                </a:path>
                <a:path w="2743835" h="287654">
                  <a:moveTo>
                    <a:pt x="137969" y="137353"/>
                  </a:moveTo>
                  <a:lnTo>
                    <a:pt x="126981" y="143755"/>
                  </a:lnTo>
                  <a:lnTo>
                    <a:pt x="181736" y="175732"/>
                  </a:lnTo>
                  <a:lnTo>
                    <a:pt x="2743327" y="177188"/>
                  </a:lnTo>
                  <a:lnTo>
                    <a:pt x="2743327" y="138834"/>
                  </a:lnTo>
                  <a:lnTo>
                    <a:pt x="137969" y="137353"/>
                  </a:lnTo>
                  <a:close/>
                </a:path>
                <a:path w="2743835" h="287654">
                  <a:moveTo>
                    <a:pt x="63500" y="137310"/>
                  </a:moveTo>
                  <a:lnTo>
                    <a:pt x="63500" y="175664"/>
                  </a:lnTo>
                  <a:lnTo>
                    <a:pt x="181736" y="175732"/>
                  </a:lnTo>
                  <a:lnTo>
                    <a:pt x="174227" y="171346"/>
                  </a:lnTo>
                  <a:lnTo>
                    <a:pt x="79628" y="171346"/>
                  </a:lnTo>
                  <a:lnTo>
                    <a:pt x="79628" y="137319"/>
                  </a:lnTo>
                  <a:lnTo>
                    <a:pt x="63500" y="137310"/>
                  </a:lnTo>
                  <a:close/>
                </a:path>
                <a:path w="2743835" h="287654">
                  <a:moveTo>
                    <a:pt x="79628" y="137319"/>
                  </a:moveTo>
                  <a:lnTo>
                    <a:pt x="79628" y="171346"/>
                  </a:lnTo>
                  <a:lnTo>
                    <a:pt x="126981" y="143755"/>
                  </a:lnTo>
                  <a:lnTo>
                    <a:pt x="115997" y="137340"/>
                  </a:lnTo>
                  <a:lnTo>
                    <a:pt x="79628" y="137319"/>
                  </a:lnTo>
                  <a:close/>
                </a:path>
                <a:path w="2743835" h="287654">
                  <a:moveTo>
                    <a:pt x="126981" y="143755"/>
                  </a:moveTo>
                  <a:lnTo>
                    <a:pt x="79628" y="171346"/>
                  </a:lnTo>
                  <a:lnTo>
                    <a:pt x="174227" y="171346"/>
                  </a:lnTo>
                  <a:lnTo>
                    <a:pt x="126981" y="143755"/>
                  </a:lnTo>
                  <a:close/>
                </a:path>
                <a:path w="2743835" h="287654">
                  <a:moveTo>
                    <a:pt x="115997" y="137340"/>
                  </a:moveTo>
                  <a:lnTo>
                    <a:pt x="126981" y="143755"/>
                  </a:lnTo>
                  <a:lnTo>
                    <a:pt x="137969" y="137353"/>
                  </a:lnTo>
                  <a:lnTo>
                    <a:pt x="115997" y="137340"/>
                  </a:lnTo>
                  <a:close/>
                </a:path>
                <a:path w="2743835" h="287654">
                  <a:moveTo>
                    <a:pt x="94011" y="124501"/>
                  </a:moveTo>
                  <a:lnTo>
                    <a:pt x="115997" y="137340"/>
                  </a:lnTo>
                  <a:lnTo>
                    <a:pt x="137969" y="137353"/>
                  </a:lnTo>
                  <a:lnTo>
                    <a:pt x="159962" y="124538"/>
                  </a:lnTo>
                  <a:lnTo>
                    <a:pt x="94011" y="124501"/>
                  </a:lnTo>
                  <a:close/>
                </a:path>
                <a:path w="2743835" h="287654">
                  <a:moveTo>
                    <a:pt x="79628" y="124492"/>
                  </a:moveTo>
                  <a:lnTo>
                    <a:pt x="79628" y="137319"/>
                  </a:lnTo>
                  <a:lnTo>
                    <a:pt x="115997" y="137340"/>
                  </a:lnTo>
                  <a:lnTo>
                    <a:pt x="94011" y="124501"/>
                  </a:lnTo>
                  <a:lnTo>
                    <a:pt x="79628" y="124492"/>
                  </a:lnTo>
                  <a:close/>
                </a:path>
                <a:path w="2743835" h="287654">
                  <a:moveTo>
                    <a:pt x="79628" y="137310"/>
                  </a:moveTo>
                  <a:lnTo>
                    <a:pt x="63500" y="137310"/>
                  </a:lnTo>
                  <a:lnTo>
                    <a:pt x="79628" y="137319"/>
                  </a:lnTo>
                  <a:close/>
                </a:path>
                <a:path w="2743835" h="287654">
                  <a:moveTo>
                    <a:pt x="181945" y="111729"/>
                  </a:moveTo>
                  <a:lnTo>
                    <a:pt x="159962" y="124538"/>
                  </a:lnTo>
                  <a:lnTo>
                    <a:pt x="2743327" y="126007"/>
                  </a:lnTo>
                  <a:lnTo>
                    <a:pt x="2743327" y="113307"/>
                  </a:lnTo>
                  <a:lnTo>
                    <a:pt x="181945" y="111729"/>
                  </a:lnTo>
                  <a:close/>
                </a:path>
                <a:path w="2743835" h="287654">
                  <a:moveTo>
                    <a:pt x="174442" y="116101"/>
                  </a:moveTo>
                  <a:lnTo>
                    <a:pt x="79628" y="116101"/>
                  </a:lnTo>
                  <a:lnTo>
                    <a:pt x="94011" y="124501"/>
                  </a:lnTo>
                  <a:lnTo>
                    <a:pt x="159962" y="124538"/>
                  </a:lnTo>
                  <a:lnTo>
                    <a:pt x="174442" y="116101"/>
                  </a:lnTo>
                  <a:close/>
                </a:path>
                <a:path w="2743835" h="287654">
                  <a:moveTo>
                    <a:pt x="79628" y="116101"/>
                  </a:moveTo>
                  <a:lnTo>
                    <a:pt x="79628" y="124492"/>
                  </a:lnTo>
                  <a:lnTo>
                    <a:pt x="94011" y="124501"/>
                  </a:lnTo>
                  <a:lnTo>
                    <a:pt x="79628" y="116101"/>
                  </a:lnTo>
                  <a:close/>
                </a:path>
                <a:path w="2743835" h="287654">
                  <a:moveTo>
                    <a:pt x="63500" y="111656"/>
                  </a:moveTo>
                  <a:lnTo>
                    <a:pt x="63500" y="124483"/>
                  </a:lnTo>
                  <a:lnTo>
                    <a:pt x="79628" y="124492"/>
                  </a:lnTo>
                  <a:lnTo>
                    <a:pt x="79628" y="116101"/>
                  </a:lnTo>
                  <a:lnTo>
                    <a:pt x="174442" y="116101"/>
                  </a:lnTo>
                  <a:lnTo>
                    <a:pt x="181945" y="111729"/>
                  </a:lnTo>
                  <a:lnTo>
                    <a:pt x="63500" y="111656"/>
                  </a:lnTo>
                  <a:close/>
                </a:path>
                <a:path w="2743835" h="287654">
                  <a:moveTo>
                    <a:pt x="182070" y="111656"/>
                  </a:moveTo>
                  <a:lnTo>
                    <a:pt x="63500" y="111656"/>
                  </a:lnTo>
                  <a:lnTo>
                    <a:pt x="181945" y="111729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117342" y="4881753"/>
            <a:ext cx="19183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 marR="5080" indent="-1905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Methyl</a:t>
            </a:r>
            <a:r>
              <a:rPr sz="1800" spc="-105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malonyl  CoA</a:t>
            </a:r>
            <a:r>
              <a:rPr sz="1800" spc="-4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mutase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26714" y="5590743"/>
            <a:ext cx="1248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Vitamin</a:t>
            </a:r>
            <a:r>
              <a:rPr sz="1800" spc="-7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B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50485" y="5723331"/>
            <a:ext cx="229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FF"/>
                </a:solidFill>
                <a:latin typeface="Arial Black"/>
                <a:cs typeface="Arial Black"/>
              </a:rPr>
              <a:t>12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77393" y="3935222"/>
            <a:ext cx="1252855" cy="1879600"/>
          </a:xfrm>
          <a:custGeom>
            <a:avLst/>
            <a:gdLst/>
            <a:ahLst/>
            <a:cxnLst/>
            <a:rect l="l" t="t" r="r" b="b"/>
            <a:pathLst>
              <a:path w="1252855" h="1879600">
                <a:moveTo>
                  <a:pt x="761710" y="1181100"/>
                </a:moveTo>
                <a:lnTo>
                  <a:pt x="719886" y="1181100"/>
                </a:lnTo>
                <a:lnTo>
                  <a:pt x="1202410" y="1879600"/>
                </a:lnTo>
                <a:lnTo>
                  <a:pt x="1245612" y="1879600"/>
                </a:lnTo>
                <a:lnTo>
                  <a:pt x="1250591" y="1866900"/>
                </a:lnTo>
                <a:lnTo>
                  <a:pt x="1199362" y="1866900"/>
                </a:lnTo>
                <a:lnTo>
                  <a:pt x="1149657" y="1739512"/>
                </a:lnTo>
                <a:lnTo>
                  <a:pt x="761710" y="1181100"/>
                </a:lnTo>
                <a:close/>
              </a:path>
              <a:path w="1252855" h="1879600">
                <a:moveTo>
                  <a:pt x="1149657" y="1739512"/>
                </a:moveTo>
                <a:lnTo>
                  <a:pt x="1199362" y="1866900"/>
                </a:lnTo>
                <a:lnTo>
                  <a:pt x="1207795" y="1862437"/>
                </a:lnTo>
                <a:lnTo>
                  <a:pt x="1173511" y="1773847"/>
                </a:lnTo>
                <a:lnTo>
                  <a:pt x="1149657" y="1739512"/>
                </a:lnTo>
                <a:close/>
              </a:path>
              <a:path w="1252855" h="1879600">
                <a:moveTo>
                  <a:pt x="1207795" y="1862437"/>
                </a:moveTo>
                <a:lnTo>
                  <a:pt x="1199362" y="1866900"/>
                </a:lnTo>
                <a:lnTo>
                  <a:pt x="1209522" y="1866900"/>
                </a:lnTo>
                <a:lnTo>
                  <a:pt x="1207795" y="1862437"/>
                </a:lnTo>
                <a:close/>
              </a:path>
              <a:path w="1252855" h="1879600">
                <a:moveTo>
                  <a:pt x="1218320" y="1863024"/>
                </a:moveTo>
                <a:lnTo>
                  <a:pt x="1209522" y="1866900"/>
                </a:lnTo>
                <a:lnTo>
                  <a:pt x="1219809" y="1866900"/>
                </a:lnTo>
                <a:lnTo>
                  <a:pt x="1218320" y="1863024"/>
                </a:lnTo>
                <a:close/>
              </a:path>
              <a:path w="1252855" h="1879600">
                <a:moveTo>
                  <a:pt x="1224885" y="1860132"/>
                </a:moveTo>
                <a:lnTo>
                  <a:pt x="1218320" y="1863024"/>
                </a:lnTo>
                <a:lnTo>
                  <a:pt x="1219809" y="1866900"/>
                </a:lnTo>
                <a:lnTo>
                  <a:pt x="1224885" y="1860132"/>
                </a:lnTo>
                <a:close/>
              </a:path>
              <a:path w="1252855" h="1879600">
                <a:moveTo>
                  <a:pt x="1245869" y="1842293"/>
                </a:moveTo>
                <a:lnTo>
                  <a:pt x="1234323" y="1848402"/>
                </a:lnTo>
                <a:lnTo>
                  <a:pt x="1238351" y="1854200"/>
                </a:lnTo>
                <a:lnTo>
                  <a:pt x="1224885" y="1860132"/>
                </a:lnTo>
                <a:lnTo>
                  <a:pt x="1219809" y="1866900"/>
                </a:lnTo>
                <a:lnTo>
                  <a:pt x="1250591" y="1866900"/>
                </a:lnTo>
                <a:lnTo>
                  <a:pt x="1252307" y="1854200"/>
                </a:lnTo>
                <a:lnTo>
                  <a:pt x="1250416" y="1854200"/>
                </a:lnTo>
                <a:lnTo>
                  <a:pt x="1245869" y="1842293"/>
                </a:lnTo>
                <a:close/>
              </a:path>
              <a:path w="1252855" h="1879600">
                <a:moveTo>
                  <a:pt x="1227730" y="1851890"/>
                </a:moveTo>
                <a:lnTo>
                  <a:pt x="1216355" y="1857908"/>
                </a:lnTo>
                <a:lnTo>
                  <a:pt x="1218320" y="1863024"/>
                </a:lnTo>
                <a:lnTo>
                  <a:pt x="1224885" y="1860132"/>
                </a:lnTo>
                <a:lnTo>
                  <a:pt x="1229334" y="1854200"/>
                </a:lnTo>
                <a:lnTo>
                  <a:pt x="1227730" y="1851890"/>
                </a:lnTo>
                <a:close/>
              </a:path>
              <a:path w="1252855" h="1879600">
                <a:moveTo>
                  <a:pt x="1173511" y="1773847"/>
                </a:moveTo>
                <a:lnTo>
                  <a:pt x="1207795" y="1862437"/>
                </a:lnTo>
                <a:lnTo>
                  <a:pt x="1216355" y="1857908"/>
                </a:lnTo>
                <a:lnTo>
                  <a:pt x="1197114" y="1807822"/>
                </a:lnTo>
                <a:lnTo>
                  <a:pt x="1173511" y="1773847"/>
                </a:lnTo>
                <a:close/>
              </a:path>
              <a:path w="1252855" h="1879600">
                <a:moveTo>
                  <a:pt x="1197114" y="1807822"/>
                </a:moveTo>
                <a:lnTo>
                  <a:pt x="1216355" y="1857908"/>
                </a:lnTo>
                <a:lnTo>
                  <a:pt x="1227730" y="1851890"/>
                </a:lnTo>
                <a:lnTo>
                  <a:pt x="1197114" y="1807822"/>
                </a:lnTo>
                <a:close/>
              </a:path>
              <a:path w="1252855" h="1879600">
                <a:moveTo>
                  <a:pt x="1185961" y="1778789"/>
                </a:moveTo>
                <a:lnTo>
                  <a:pt x="1197114" y="1807822"/>
                </a:lnTo>
                <a:lnTo>
                  <a:pt x="1227730" y="1851890"/>
                </a:lnTo>
                <a:lnTo>
                  <a:pt x="1234323" y="1848402"/>
                </a:lnTo>
                <a:lnTo>
                  <a:pt x="1185961" y="1778789"/>
                </a:lnTo>
                <a:close/>
              </a:path>
              <a:path w="1252855" h="1879600">
                <a:moveTo>
                  <a:pt x="1163898" y="1721355"/>
                </a:moveTo>
                <a:lnTo>
                  <a:pt x="1185961" y="1778789"/>
                </a:lnTo>
                <a:lnTo>
                  <a:pt x="1234323" y="1848402"/>
                </a:lnTo>
                <a:lnTo>
                  <a:pt x="1245869" y="1842293"/>
                </a:lnTo>
                <a:lnTo>
                  <a:pt x="1243365" y="1835738"/>
                </a:lnTo>
                <a:lnTo>
                  <a:pt x="1163898" y="1721355"/>
                </a:lnTo>
                <a:close/>
              </a:path>
              <a:path w="1252855" h="1879600">
                <a:moveTo>
                  <a:pt x="1243365" y="1835738"/>
                </a:moveTo>
                <a:lnTo>
                  <a:pt x="1245869" y="1842293"/>
                </a:lnTo>
                <a:lnTo>
                  <a:pt x="1247368" y="1841500"/>
                </a:lnTo>
                <a:lnTo>
                  <a:pt x="1243365" y="1835738"/>
                </a:lnTo>
                <a:close/>
              </a:path>
              <a:path w="1252855" h="1879600">
                <a:moveTo>
                  <a:pt x="939990" y="1041400"/>
                </a:moveTo>
                <a:lnTo>
                  <a:pt x="902690" y="1041400"/>
                </a:lnTo>
                <a:lnTo>
                  <a:pt x="1163898" y="1721355"/>
                </a:lnTo>
                <a:lnTo>
                  <a:pt x="1243365" y="1835738"/>
                </a:lnTo>
                <a:lnTo>
                  <a:pt x="939990" y="1041400"/>
                </a:lnTo>
                <a:close/>
              </a:path>
              <a:path w="1252855" h="1879600">
                <a:moveTo>
                  <a:pt x="1139739" y="1686582"/>
                </a:moveTo>
                <a:lnTo>
                  <a:pt x="1162171" y="1744546"/>
                </a:lnTo>
                <a:lnTo>
                  <a:pt x="1185961" y="1778789"/>
                </a:lnTo>
                <a:lnTo>
                  <a:pt x="1163898" y="1721355"/>
                </a:lnTo>
                <a:lnTo>
                  <a:pt x="1139739" y="1686582"/>
                </a:lnTo>
                <a:close/>
              </a:path>
              <a:path w="1252855" h="1879600">
                <a:moveTo>
                  <a:pt x="1138104" y="1709904"/>
                </a:moveTo>
                <a:lnTo>
                  <a:pt x="1149657" y="1739512"/>
                </a:lnTo>
                <a:lnTo>
                  <a:pt x="1173511" y="1773847"/>
                </a:lnTo>
                <a:lnTo>
                  <a:pt x="1162171" y="1744546"/>
                </a:lnTo>
                <a:lnTo>
                  <a:pt x="1138104" y="1709904"/>
                </a:lnTo>
                <a:close/>
              </a:path>
              <a:path w="1252855" h="1879600">
                <a:moveTo>
                  <a:pt x="1115252" y="1651336"/>
                </a:moveTo>
                <a:lnTo>
                  <a:pt x="1138104" y="1709904"/>
                </a:lnTo>
                <a:lnTo>
                  <a:pt x="1162171" y="1744546"/>
                </a:lnTo>
                <a:lnTo>
                  <a:pt x="1139739" y="1686582"/>
                </a:lnTo>
                <a:lnTo>
                  <a:pt x="1115252" y="1651336"/>
                </a:lnTo>
                <a:close/>
              </a:path>
              <a:path w="1252855" h="1879600">
                <a:moveTo>
                  <a:pt x="753262" y="1130300"/>
                </a:moveTo>
                <a:lnTo>
                  <a:pt x="740092" y="1130300"/>
                </a:lnTo>
                <a:lnTo>
                  <a:pt x="744258" y="1143000"/>
                </a:lnTo>
                <a:lnTo>
                  <a:pt x="1138104" y="1709904"/>
                </a:lnTo>
                <a:lnTo>
                  <a:pt x="1115252" y="1651336"/>
                </a:lnTo>
                <a:lnTo>
                  <a:pt x="753262" y="1130300"/>
                </a:lnTo>
                <a:close/>
              </a:path>
              <a:path w="1252855" h="1879600">
                <a:moveTo>
                  <a:pt x="891616" y="1028700"/>
                </a:moveTo>
                <a:lnTo>
                  <a:pt x="881027" y="1028700"/>
                </a:lnTo>
                <a:lnTo>
                  <a:pt x="880439" y="1041400"/>
                </a:lnTo>
                <a:lnTo>
                  <a:pt x="882218" y="1054100"/>
                </a:lnTo>
                <a:lnTo>
                  <a:pt x="1115252" y="1651336"/>
                </a:lnTo>
                <a:lnTo>
                  <a:pt x="1139739" y="1686582"/>
                </a:lnTo>
                <a:lnTo>
                  <a:pt x="890054" y="1041400"/>
                </a:lnTo>
                <a:lnTo>
                  <a:pt x="891616" y="1028700"/>
                </a:lnTo>
                <a:close/>
              </a:path>
              <a:path w="1252855" h="1879600">
                <a:moveTo>
                  <a:pt x="629691" y="1193800"/>
                </a:moveTo>
                <a:lnTo>
                  <a:pt x="491883" y="1193800"/>
                </a:lnTo>
                <a:lnTo>
                  <a:pt x="519112" y="1206500"/>
                </a:lnTo>
                <a:lnTo>
                  <a:pt x="601853" y="1206500"/>
                </a:lnTo>
                <a:lnTo>
                  <a:pt x="629691" y="1193800"/>
                </a:lnTo>
                <a:close/>
              </a:path>
              <a:path w="1252855" h="1879600">
                <a:moveTo>
                  <a:pt x="735241" y="1143000"/>
                </a:moveTo>
                <a:lnTo>
                  <a:pt x="731316" y="1143000"/>
                </a:lnTo>
                <a:lnTo>
                  <a:pt x="702818" y="1155700"/>
                </a:lnTo>
                <a:lnTo>
                  <a:pt x="676719" y="1155700"/>
                </a:lnTo>
                <a:lnTo>
                  <a:pt x="650621" y="1168400"/>
                </a:lnTo>
                <a:lnTo>
                  <a:pt x="386003" y="1168400"/>
                </a:lnTo>
                <a:lnTo>
                  <a:pt x="438264" y="1193800"/>
                </a:lnTo>
                <a:lnTo>
                  <a:pt x="685317" y="1193800"/>
                </a:lnTo>
                <a:lnTo>
                  <a:pt x="713155" y="1181100"/>
                </a:lnTo>
                <a:lnTo>
                  <a:pt x="761710" y="1181100"/>
                </a:lnTo>
                <a:lnTo>
                  <a:pt x="735241" y="1143000"/>
                </a:lnTo>
                <a:close/>
              </a:path>
              <a:path w="1252855" h="1879600">
                <a:moveTo>
                  <a:pt x="709714" y="25400"/>
                </a:moveTo>
                <a:lnTo>
                  <a:pt x="408546" y="25400"/>
                </a:lnTo>
                <a:lnTo>
                  <a:pt x="353860" y="50800"/>
                </a:lnTo>
                <a:lnTo>
                  <a:pt x="301993" y="76200"/>
                </a:lnTo>
                <a:lnTo>
                  <a:pt x="253707" y="101600"/>
                </a:lnTo>
                <a:lnTo>
                  <a:pt x="209029" y="139700"/>
                </a:lnTo>
                <a:lnTo>
                  <a:pt x="188175" y="152400"/>
                </a:lnTo>
                <a:lnTo>
                  <a:pt x="168173" y="177800"/>
                </a:lnTo>
                <a:lnTo>
                  <a:pt x="149364" y="203200"/>
                </a:lnTo>
                <a:lnTo>
                  <a:pt x="131394" y="215900"/>
                </a:lnTo>
                <a:lnTo>
                  <a:pt x="98806" y="266700"/>
                </a:lnTo>
                <a:lnTo>
                  <a:pt x="70497" y="317500"/>
                </a:lnTo>
                <a:lnTo>
                  <a:pt x="46736" y="368300"/>
                </a:lnTo>
                <a:lnTo>
                  <a:pt x="27571" y="419100"/>
                </a:lnTo>
                <a:lnTo>
                  <a:pt x="13398" y="469900"/>
                </a:lnTo>
                <a:lnTo>
                  <a:pt x="8153" y="508000"/>
                </a:lnTo>
                <a:lnTo>
                  <a:pt x="4089" y="533400"/>
                </a:lnTo>
                <a:lnTo>
                  <a:pt x="1435" y="558800"/>
                </a:lnTo>
                <a:lnTo>
                  <a:pt x="76" y="584200"/>
                </a:lnTo>
                <a:lnTo>
                  <a:pt x="0" y="622300"/>
                </a:lnTo>
                <a:lnTo>
                  <a:pt x="1320" y="647700"/>
                </a:lnTo>
                <a:lnTo>
                  <a:pt x="4051" y="673100"/>
                </a:lnTo>
                <a:lnTo>
                  <a:pt x="8242" y="711200"/>
                </a:lnTo>
                <a:lnTo>
                  <a:pt x="13754" y="736600"/>
                </a:lnTo>
                <a:lnTo>
                  <a:pt x="20764" y="762000"/>
                </a:lnTo>
                <a:lnTo>
                  <a:pt x="29260" y="800100"/>
                </a:lnTo>
                <a:lnTo>
                  <a:pt x="50228" y="850900"/>
                </a:lnTo>
                <a:lnTo>
                  <a:pt x="75920" y="901700"/>
                </a:lnTo>
                <a:lnTo>
                  <a:pt x="106095" y="952500"/>
                </a:lnTo>
                <a:lnTo>
                  <a:pt x="140335" y="1003300"/>
                </a:lnTo>
                <a:lnTo>
                  <a:pt x="178384" y="1041400"/>
                </a:lnTo>
                <a:lnTo>
                  <a:pt x="198666" y="1066800"/>
                </a:lnTo>
                <a:lnTo>
                  <a:pt x="219710" y="1079500"/>
                </a:lnTo>
                <a:lnTo>
                  <a:pt x="241579" y="1092200"/>
                </a:lnTo>
                <a:lnTo>
                  <a:pt x="264160" y="1117600"/>
                </a:lnTo>
                <a:lnTo>
                  <a:pt x="287362" y="1130300"/>
                </a:lnTo>
                <a:lnTo>
                  <a:pt x="311175" y="1143000"/>
                </a:lnTo>
                <a:lnTo>
                  <a:pt x="335559" y="1155700"/>
                </a:lnTo>
                <a:lnTo>
                  <a:pt x="360603" y="1168400"/>
                </a:lnTo>
                <a:lnTo>
                  <a:pt x="470154" y="1168400"/>
                </a:lnTo>
                <a:lnTo>
                  <a:pt x="445185" y="1155700"/>
                </a:lnTo>
                <a:lnTo>
                  <a:pt x="420484" y="1155700"/>
                </a:lnTo>
                <a:lnTo>
                  <a:pt x="372249" y="1130300"/>
                </a:lnTo>
                <a:lnTo>
                  <a:pt x="348907" y="1117600"/>
                </a:lnTo>
                <a:lnTo>
                  <a:pt x="325894" y="1117600"/>
                </a:lnTo>
                <a:lnTo>
                  <a:pt x="303568" y="1104900"/>
                </a:lnTo>
                <a:lnTo>
                  <a:pt x="281698" y="1079500"/>
                </a:lnTo>
                <a:lnTo>
                  <a:pt x="260489" y="1066800"/>
                </a:lnTo>
                <a:lnTo>
                  <a:pt x="239953" y="1054100"/>
                </a:lnTo>
                <a:lnTo>
                  <a:pt x="220154" y="1041400"/>
                </a:lnTo>
                <a:lnTo>
                  <a:pt x="201002" y="1016000"/>
                </a:lnTo>
                <a:lnTo>
                  <a:pt x="182727" y="1003300"/>
                </a:lnTo>
                <a:lnTo>
                  <a:pt x="165188" y="977900"/>
                </a:lnTo>
                <a:lnTo>
                  <a:pt x="148590" y="965200"/>
                </a:lnTo>
                <a:lnTo>
                  <a:pt x="132943" y="939800"/>
                </a:lnTo>
                <a:lnTo>
                  <a:pt x="104457" y="889000"/>
                </a:lnTo>
                <a:lnTo>
                  <a:pt x="80225" y="838200"/>
                </a:lnTo>
                <a:lnTo>
                  <a:pt x="60413" y="787400"/>
                </a:lnTo>
                <a:lnTo>
                  <a:pt x="45796" y="723900"/>
                </a:lnTo>
                <a:lnTo>
                  <a:pt x="40614" y="698500"/>
                </a:lnTo>
                <a:lnTo>
                  <a:pt x="36652" y="673100"/>
                </a:lnTo>
                <a:lnTo>
                  <a:pt x="34112" y="647700"/>
                </a:lnTo>
                <a:lnTo>
                  <a:pt x="32893" y="622300"/>
                </a:lnTo>
                <a:lnTo>
                  <a:pt x="32981" y="584200"/>
                </a:lnTo>
                <a:lnTo>
                  <a:pt x="36868" y="533400"/>
                </a:lnTo>
                <a:lnTo>
                  <a:pt x="45758" y="482600"/>
                </a:lnTo>
                <a:lnTo>
                  <a:pt x="59258" y="431800"/>
                </a:lnTo>
                <a:lnTo>
                  <a:pt x="77495" y="381000"/>
                </a:lnTo>
                <a:lnTo>
                  <a:pt x="100050" y="330200"/>
                </a:lnTo>
                <a:lnTo>
                  <a:pt x="126860" y="279400"/>
                </a:lnTo>
                <a:lnTo>
                  <a:pt x="141782" y="266700"/>
                </a:lnTo>
                <a:lnTo>
                  <a:pt x="157708" y="241300"/>
                </a:lnTo>
                <a:lnTo>
                  <a:pt x="174688" y="215900"/>
                </a:lnTo>
                <a:lnTo>
                  <a:pt x="192532" y="203200"/>
                </a:lnTo>
                <a:lnTo>
                  <a:pt x="211391" y="177800"/>
                </a:lnTo>
                <a:lnTo>
                  <a:pt x="231114" y="165100"/>
                </a:lnTo>
                <a:lnTo>
                  <a:pt x="251663" y="139700"/>
                </a:lnTo>
                <a:lnTo>
                  <a:pt x="273151" y="127000"/>
                </a:lnTo>
                <a:lnTo>
                  <a:pt x="318706" y="101600"/>
                </a:lnTo>
                <a:lnTo>
                  <a:pt x="367423" y="76200"/>
                </a:lnTo>
                <a:lnTo>
                  <a:pt x="392976" y="63500"/>
                </a:lnTo>
                <a:lnTo>
                  <a:pt x="418896" y="63500"/>
                </a:lnTo>
                <a:lnTo>
                  <a:pt x="444982" y="50800"/>
                </a:lnTo>
                <a:lnTo>
                  <a:pt x="471093" y="50800"/>
                </a:lnTo>
                <a:lnTo>
                  <a:pt x="497179" y="38100"/>
                </a:lnTo>
                <a:lnTo>
                  <a:pt x="735698" y="38100"/>
                </a:lnTo>
                <a:lnTo>
                  <a:pt x="709714" y="25400"/>
                </a:lnTo>
                <a:close/>
              </a:path>
              <a:path w="1252855" h="1879600">
                <a:moveTo>
                  <a:pt x="673849" y="1143000"/>
                </a:moveTo>
                <a:lnTo>
                  <a:pt x="447497" y="1143000"/>
                </a:lnTo>
                <a:lnTo>
                  <a:pt x="471932" y="1155700"/>
                </a:lnTo>
                <a:lnTo>
                  <a:pt x="648335" y="1155700"/>
                </a:lnTo>
                <a:lnTo>
                  <a:pt x="673849" y="1143000"/>
                </a:lnTo>
                <a:close/>
              </a:path>
              <a:path w="1252855" h="1879600">
                <a:moveTo>
                  <a:pt x="402996" y="1117600"/>
                </a:moveTo>
                <a:lnTo>
                  <a:pt x="376123" y="1117600"/>
                </a:lnTo>
                <a:lnTo>
                  <a:pt x="423329" y="1143000"/>
                </a:lnTo>
                <a:lnTo>
                  <a:pt x="473710" y="1143000"/>
                </a:lnTo>
                <a:lnTo>
                  <a:pt x="449795" y="1130300"/>
                </a:lnTo>
                <a:lnTo>
                  <a:pt x="426161" y="1130300"/>
                </a:lnTo>
                <a:lnTo>
                  <a:pt x="402996" y="1117600"/>
                </a:lnTo>
                <a:close/>
              </a:path>
              <a:path w="1252855" h="1879600">
                <a:moveTo>
                  <a:pt x="732485" y="1130300"/>
                </a:moveTo>
                <a:lnTo>
                  <a:pt x="670991" y="1130300"/>
                </a:lnTo>
                <a:lnTo>
                  <a:pt x="646049" y="1143000"/>
                </a:lnTo>
                <a:lnTo>
                  <a:pt x="699363" y="1143000"/>
                </a:lnTo>
                <a:lnTo>
                  <a:pt x="732485" y="1130300"/>
                </a:lnTo>
                <a:close/>
              </a:path>
              <a:path w="1252855" h="1879600">
                <a:moveTo>
                  <a:pt x="739419" y="1117600"/>
                </a:moveTo>
                <a:lnTo>
                  <a:pt x="722109" y="1117600"/>
                </a:lnTo>
                <a:lnTo>
                  <a:pt x="695921" y="1130300"/>
                </a:lnTo>
                <a:lnTo>
                  <a:pt x="747098" y="1130300"/>
                </a:lnTo>
                <a:lnTo>
                  <a:pt x="739419" y="1117600"/>
                </a:lnTo>
                <a:close/>
              </a:path>
              <a:path w="1252855" h="1879600">
                <a:moveTo>
                  <a:pt x="425792" y="76200"/>
                </a:moveTo>
                <a:lnTo>
                  <a:pt x="396976" y="76200"/>
                </a:lnTo>
                <a:lnTo>
                  <a:pt x="371944" y="88900"/>
                </a:lnTo>
                <a:lnTo>
                  <a:pt x="324281" y="114300"/>
                </a:lnTo>
                <a:lnTo>
                  <a:pt x="279641" y="139700"/>
                </a:lnTo>
                <a:lnTo>
                  <a:pt x="238467" y="165100"/>
                </a:lnTo>
                <a:lnTo>
                  <a:pt x="219138" y="190500"/>
                </a:lnTo>
                <a:lnTo>
                  <a:pt x="200660" y="203200"/>
                </a:lnTo>
                <a:lnTo>
                  <a:pt x="183134" y="228600"/>
                </a:lnTo>
                <a:lnTo>
                  <a:pt x="166484" y="241300"/>
                </a:lnTo>
                <a:lnTo>
                  <a:pt x="150876" y="266700"/>
                </a:lnTo>
                <a:lnTo>
                  <a:pt x="136207" y="292100"/>
                </a:lnTo>
                <a:lnTo>
                  <a:pt x="122516" y="304800"/>
                </a:lnTo>
                <a:lnTo>
                  <a:pt x="109905" y="330200"/>
                </a:lnTo>
                <a:lnTo>
                  <a:pt x="87744" y="381000"/>
                </a:lnTo>
                <a:lnTo>
                  <a:pt x="69824" y="431800"/>
                </a:lnTo>
                <a:lnTo>
                  <a:pt x="56540" y="482600"/>
                </a:lnTo>
                <a:lnTo>
                  <a:pt x="47790" y="533400"/>
                </a:lnTo>
                <a:lnTo>
                  <a:pt x="43954" y="584200"/>
                </a:lnTo>
                <a:lnTo>
                  <a:pt x="43853" y="622300"/>
                </a:lnTo>
                <a:lnTo>
                  <a:pt x="45034" y="647700"/>
                </a:lnTo>
                <a:lnTo>
                  <a:pt x="47510" y="673100"/>
                </a:lnTo>
                <a:lnTo>
                  <a:pt x="51396" y="698500"/>
                </a:lnTo>
                <a:lnTo>
                  <a:pt x="56476" y="723900"/>
                </a:lnTo>
                <a:lnTo>
                  <a:pt x="62941" y="749300"/>
                </a:lnTo>
                <a:lnTo>
                  <a:pt x="70789" y="787400"/>
                </a:lnTo>
                <a:lnTo>
                  <a:pt x="90220" y="838200"/>
                </a:lnTo>
                <a:lnTo>
                  <a:pt x="113969" y="889000"/>
                </a:lnTo>
                <a:lnTo>
                  <a:pt x="127469" y="901700"/>
                </a:lnTo>
                <a:lnTo>
                  <a:pt x="141897" y="927100"/>
                </a:lnTo>
                <a:lnTo>
                  <a:pt x="157226" y="952500"/>
                </a:lnTo>
                <a:lnTo>
                  <a:pt x="173469" y="977900"/>
                </a:lnTo>
                <a:lnTo>
                  <a:pt x="190652" y="990600"/>
                </a:lnTo>
                <a:lnTo>
                  <a:pt x="208546" y="1016000"/>
                </a:lnTo>
                <a:lnTo>
                  <a:pt x="227317" y="1028700"/>
                </a:lnTo>
                <a:lnTo>
                  <a:pt x="246697" y="1041400"/>
                </a:lnTo>
                <a:lnTo>
                  <a:pt x="266801" y="1066800"/>
                </a:lnTo>
                <a:lnTo>
                  <a:pt x="287540" y="1079500"/>
                </a:lnTo>
                <a:lnTo>
                  <a:pt x="308965" y="1092200"/>
                </a:lnTo>
                <a:lnTo>
                  <a:pt x="330809" y="1104900"/>
                </a:lnTo>
                <a:lnTo>
                  <a:pt x="353352" y="1117600"/>
                </a:lnTo>
                <a:lnTo>
                  <a:pt x="380009" y="1117600"/>
                </a:lnTo>
                <a:lnTo>
                  <a:pt x="335711" y="1092200"/>
                </a:lnTo>
                <a:lnTo>
                  <a:pt x="293382" y="1066800"/>
                </a:lnTo>
                <a:lnTo>
                  <a:pt x="273100" y="1054100"/>
                </a:lnTo>
                <a:lnTo>
                  <a:pt x="253441" y="1041400"/>
                </a:lnTo>
                <a:lnTo>
                  <a:pt x="234480" y="1016000"/>
                </a:lnTo>
                <a:lnTo>
                  <a:pt x="216090" y="1003300"/>
                </a:lnTo>
                <a:lnTo>
                  <a:pt x="198589" y="990600"/>
                </a:lnTo>
                <a:lnTo>
                  <a:pt x="181749" y="965200"/>
                </a:lnTo>
                <a:lnTo>
                  <a:pt x="165849" y="939800"/>
                </a:lnTo>
                <a:lnTo>
                  <a:pt x="150837" y="927100"/>
                </a:lnTo>
                <a:lnTo>
                  <a:pt x="123482" y="876300"/>
                </a:lnTo>
                <a:lnTo>
                  <a:pt x="100215" y="825500"/>
                </a:lnTo>
                <a:lnTo>
                  <a:pt x="81178" y="774700"/>
                </a:lnTo>
                <a:lnTo>
                  <a:pt x="67157" y="723900"/>
                </a:lnTo>
                <a:lnTo>
                  <a:pt x="58381" y="673100"/>
                </a:lnTo>
                <a:lnTo>
                  <a:pt x="54813" y="622300"/>
                </a:lnTo>
                <a:lnTo>
                  <a:pt x="54927" y="584200"/>
                </a:lnTo>
                <a:lnTo>
                  <a:pt x="58724" y="533400"/>
                </a:lnTo>
                <a:lnTo>
                  <a:pt x="67322" y="482600"/>
                </a:lnTo>
                <a:lnTo>
                  <a:pt x="80391" y="431800"/>
                </a:lnTo>
                <a:lnTo>
                  <a:pt x="97993" y="381000"/>
                </a:lnTo>
                <a:lnTo>
                  <a:pt x="119761" y="342900"/>
                </a:lnTo>
                <a:lnTo>
                  <a:pt x="132130" y="317500"/>
                </a:lnTo>
                <a:lnTo>
                  <a:pt x="145554" y="292100"/>
                </a:lnTo>
                <a:lnTo>
                  <a:pt x="159969" y="266700"/>
                </a:lnTo>
                <a:lnTo>
                  <a:pt x="175260" y="254000"/>
                </a:lnTo>
                <a:lnTo>
                  <a:pt x="191579" y="228600"/>
                </a:lnTo>
                <a:lnTo>
                  <a:pt x="208775" y="215900"/>
                </a:lnTo>
                <a:lnTo>
                  <a:pt x="226872" y="190500"/>
                </a:lnTo>
                <a:lnTo>
                  <a:pt x="245833" y="177800"/>
                </a:lnTo>
                <a:lnTo>
                  <a:pt x="286118" y="152400"/>
                </a:lnTo>
                <a:lnTo>
                  <a:pt x="329844" y="127000"/>
                </a:lnTo>
                <a:lnTo>
                  <a:pt x="376466" y="101600"/>
                </a:lnTo>
                <a:lnTo>
                  <a:pt x="425792" y="76200"/>
                </a:lnTo>
                <a:close/>
              </a:path>
              <a:path w="1252855" h="1879600">
                <a:moveTo>
                  <a:pt x="786066" y="50800"/>
                </a:moveTo>
                <a:lnTo>
                  <a:pt x="676529" y="50800"/>
                </a:lnTo>
                <a:lnTo>
                  <a:pt x="701217" y="63500"/>
                </a:lnTo>
                <a:lnTo>
                  <a:pt x="725512" y="63500"/>
                </a:lnTo>
                <a:lnTo>
                  <a:pt x="749439" y="76200"/>
                </a:lnTo>
                <a:lnTo>
                  <a:pt x="795807" y="101600"/>
                </a:lnTo>
                <a:lnTo>
                  <a:pt x="840003" y="127000"/>
                </a:lnTo>
                <a:lnTo>
                  <a:pt x="881773" y="152400"/>
                </a:lnTo>
                <a:lnTo>
                  <a:pt x="901547" y="177800"/>
                </a:lnTo>
                <a:lnTo>
                  <a:pt x="920686" y="190500"/>
                </a:lnTo>
                <a:lnTo>
                  <a:pt x="938987" y="215900"/>
                </a:lnTo>
                <a:lnTo>
                  <a:pt x="956538" y="228600"/>
                </a:lnTo>
                <a:lnTo>
                  <a:pt x="973112" y="254000"/>
                </a:lnTo>
                <a:lnTo>
                  <a:pt x="988758" y="279400"/>
                </a:lnTo>
                <a:lnTo>
                  <a:pt x="1003528" y="292100"/>
                </a:lnTo>
                <a:lnTo>
                  <a:pt x="1017244" y="317500"/>
                </a:lnTo>
                <a:lnTo>
                  <a:pt x="1041501" y="368300"/>
                </a:lnTo>
                <a:lnTo>
                  <a:pt x="1061313" y="419100"/>
                </a:lnTo>
                <a:lnTo>
                  <a:pt x="1072616" y="469900"/>
                </a:lnTo>
                <a:lnTo>
                  <a:pt x="1077188" y="482600"/>
                </a:lnTo>
                <a:lnTo>
                  <a:pt x="1080871" y="508000"/>
                </a:lnTo>
                <a:lnTo>
                  <a:pt x="1083919" y="533400"/>
                </a:lnTo>
                <a:lnTo>
                  <a:pt x="1086332" y="546100"/>
                </a:lnTo>
                <a:lnTo>
                  <a:pt x="1087729" y="571500"/>
                </a:lnTo>
                <a:lnTo>
                  <a:pt x="1088618" y="596900"/>
                </a:lnTo>
                <a:lnTo>
                  <a:pt x="1088745" y="609600"/>
                </a:lnTo>
                <a:lnTo>
                  <a:pt x="1088110" y="635000"/>
                </a:lnTo>
                <a:lnTo>
                  <a:pt x="1086840" y="647700"/>
                </a:lnTo>
                <a:lnTo>
                  <a:pt x="1084808" y="673100"/>
                </a:lnTo>
                <a:lnTo>
                  <a:pt x="1082141" y="698500"/>
                </a:lnTo>
                <a:lnTo>
                  <a:pt x="1078585" y="711200"/>
                </a:lnTo>
                <a:lnTo>
                  <a:pt x="1074521" y="736600"/>
                </a:lnTo>
                <a:lnTo>
                  <a:pt x="1069695" y="762000"/>
                </a:lnTo>
                <a:lnTo>
                  <a:pt x="1064234" y="774700"/>
                </a:lnTo>
                <a:lnTo>
                  <a:pt x="1058011" y="800100"/>
                </a:lnTo>
                <a:lnTo>
                  <a:pt x="1051153" y="812800"/>
                </a:lnTo>
                <a:lnTo>
                  <a:pt x="1043787" y="838200"/>
                </a:lnTo>
                <a:lnTo>
                  <a:pt x="1035532" y="850900"/>
                </a:lnTo>
                <a:lnTo>
                  <a:pt x="1026769" y="876300"/>
                </a:lnTo>
                <a:lnTo>
                  <a:pt x="1017371" y="889000"/>
                </a:lnTo>
                <a:lnTo>
                  <a:pt x="1007211" y="901700"/>
                </a:lnTo>
                <a:lnTo>
                  <a:pt x="996416" y="927100"/>
                </a:lnTo>
                <a:lnTo>
                  <a:pt x="985139" y="939800"/>
                </a:lnTo>
                <a:lnTo>
                  <a:pt x="973162" y="952500"/>
                </a:lnTo>
                <a:lnTo>
                  <a:pt x="960526" y="977900"/>
                </a:lnTo>
                <a:lnTo>
                  <a:pt x="947305" y="990600"/>
                </a:lnTo>
                <a:lnTo>
                  <a:pt x="933450" y="1003300"/>
                </a:lnTo>
                <a:lnTo>
                  <a:pt x="919022" y="1016000"/>
                </a:lnTo>
                <a:lnTo>
                  <a:pt x="902411" y="1041400"/>
                </a:lnTo>
                <a:lnTo>
                  <a:pt x="942594" y="1041400"/>
                </a:lnTo>
                <a:lnTo>
                  <a:pt x="957897" y="1028700"/>
                </a:lnTo>
                <a:lnTo>
                  <a:pt x="972591" y="1016000"/>
                </a:lnTo>
                <a:lnTo>
                  <a:pt x="986497" y="990600"/>
                </a:lnTo>
                <a:lnTo>
                  <a:pt x="999845" y="977900"/>
                </a:lnTo>
                <a:lnTo>
                  <a:pt x="1012545" y="965200"/>
                </a:lnTo>
                <a:lnTo>
                  <a:pt x="1024483" y="939800"/>
                </a:lnTo>
                <a:lnTo>
                  <a:pt x="1035913" y="927100"/>
                </a:lnTo>
                <a:lnTo>
                  <a:pt x="1046581" y="901700"/>
                </a:lnTo>
                <a:lnTo>
                  <a:pt x="1056487" y="889000"/>
                </a:lnTo>
                <a:lnTo>
                  <a:pt x="1065758" y="863600"/>
                </a:lnTo>
                <a:lnTo>
                  <a:pt x="1074394" y="850900"/>
                </a:lnTo>
                <a:lnTo>
                  <a:pt x="1082268" y="825500"/>
                </a:lnTo>
                <a:lnTo>
                  <a:pt x="1089380" y="800100"/>
                </a:lnTo>
                <a:lnTo>
                  <a:pt x="1095984" y="787400"/>
                </a:lnTo>
                <a:lnTo>
                  <a:pt x="1101699" y="762000"/>
                </a:lnTo>
                <a:lnTo>
                  <a:pt x="1106779" y="736600"/>
                </a:lnTo>
                <a:lnTo>
                  <a:pt x="1111097" y="723900"/>
                </a:lnTo>
                <a:lnTo>
                  <a:pt x="1114780" y="698500"/>
                </a:lnTo>
                <a:lnTo>
                  <a:pt x="1117574" y="673100"/>
                </a:lnTo>
                <a:lnTo>
                  <a:pt x="1119733" y="660400"/>
                </a:lnTo>
                <a:lnTo>
                  <a:pt x="1121003" y="635000"/>
                </a:lnTo>
                <a:lnTo>
                  <a:pt x="1121638" y="609600"/>
                </a:lnTo>
                <a:lnTo>
                  <a:pt x="1121511" y="584200"/>
                </a:lnTo>
                <a:lnTo>
                  <a:pt x="1120622" y="571500"/>
                </a:lnTo>
                <a:lnTo>
                  <a:pt x="1118971" y="546100"/>
                </a:lnTo>
                <a:lnTo>
                  <a:pt x="1116558" y="520700"/>
                </a:lnTo>
                <a:lnTo>
                  <a:pt x="1113256" y="508000"/>
                </a:lnTo>
                <a:lnTo>
                  <a:pt x="1109319" y="482600"/>
                </a:lnTo>
                <a:lnTo>
                  <a:pt x="1104493" y="457200"/>
                </a:lnTo>
                <a:lnTo>
                  <a:pt x="1098905" y="431800"/>
                </a:lnTo>
                <a:lnTo>
                  <a:pt x="1092428" y="419100"/>
                </a:lnTo>
                <a:lnTo>
                  <a:pt x="1082522" y="381000"/>
                </a:lnTo>
                <a:lnTo>
                  <a:pt x="1059281" y="330200"/>
                </a:lnTo>
                <a:lnTo>
                  <a:pt x="1031214" y="279400"/>
                </a:lnTo>
                <a:lnTo>
                  <a:pt x="998956" y="228600"/>
                </a:lnTo>
                <a:lnTo>
                  <a:pt x="962787" y="190500"/>
                </a:lnTo>
                <a:lnTo>
                  <a:pt x="943368" y="165100"/>
                </a:lnTo>
                <a:lnTo>
                  <a:pt x="923048" y="152400"/>
                </a:lnTo>
                <a:lnTo>
                  <a:pt x="901941" y="127000"/>
                </a:lnTo>
                <a:lnTo>
                  <a:pt x="880135" y="114300"/>
                </a:lnTo>
                <a:lnTo>
                  <a:pt x="857618" y="101600"/>
                </a:lnTo>
                <a:lnTo>
                  <a:pt x="834339" y="76200"/>
                </a:lnTo>
                <a:lnTo>
                  <a:pt x="810526" y="63500"/>
                </a:lnTo>
                <a:lnTo>
                  <a:pt x="786066" y="50800"/>
                </a:lnTo>
                <a:close/>
              </a:path>
              <a:path w="1252855" h="1879600">
                <a:moveTo>
                  <a:pt x="790905" y="101600"/>
                </a:moveTo>
                <a:lnTo>
                  <a:pt x="763981" y="101600"/>
                </a:lnTo>
                <a:lnTo>
                  <a:pt x="786003" y="114300"/>
                </a:lnTo>
                <a:lnTo>
                  <a:pt x="807339" y="127000"/>
                </a:lnTo>
                <a:lnTo>
                  <a:pt x="828255" y="139700"/>
                </a:lnTo>
                <a:lnTo>
                  <a:pt x="848601" y="152400"/>
                </a:lnTo>
                <a:lnTo>
                  <a:pt x="868324" y="177800"/>
                </a:lnTo>
                <a:lnTo>
                  <a:pt x="887222" y="190500"/>
                </a:lnTo>
                <a:lnTo>
                  <a:pt x="905573" y="203200"/>
                </a:lnTo>
                <a:lnTo>
                  <a:pt x="923112" y="228600"/>
                </a:lnTo>
                <a:lnTo>
                  <a:pt x="940003" y="241300"/>
                </a:lnTo>
                <a:lnTo>
                  <a:pt x="955865" y="266700"/>
                </a:lnTo>
                <a:lnTo>
                  <a:pt x="970838" y="292100"/>
                </a:lnTo>
                <a:lnTo>
                  <a:pt x="984986" y="304800"/>
                </a:lnTo>
                <a:lnTo>
                  <a:pt x="1010259" y="355600"/>
                </a:lnTo>
                <a:lnTo>
                  <a:pt x="1031595" y="406400"/>
                </a:lnTo>
                <a:lnTo>
                  <a:pt x="1046200" y="457200"/>
                </a:lnTo>
                <a:lnTo>
                  <a:pt x="1051280" y="469900"/>
                </a:lnTo>
                <a:lnTo>
                  <a:pt x="1055725" y="495300"/>
                </a:lnTo>
                <a:lnTo>
                  <a:pt x="1059281" y="508000"/>
                </a:lnTo>
                <a:lnTo>
                  <a:pt x="1062202" y="533400"/>
                </a:lnTo>
                <a:lnTo>
                  <a:pt x="1064488" y="546100"/>
                </a:lnTo>
                <a:lnTo>
                  <a:pt x="1065885" y="571500"/>
                </a:lnTo>
                <a:lnTo>
                  <a:pt x="1066647" y="596900"/>
                </a:lnTo>
                <a:lnTo>
                  <a:pt x="1066774" y="609600"/>
                </a:lnTo>
                <a:lnTo>
                  <a:pt x="1066266" y="635000"/>
                </a:lnTo>
                <a:lnTo>
                  <a:pt x="1064869" y="647700"/>
                </a:lnTo>
                <a:lnTo>
                  <a:pt x="1062964" y="673100"/>
                </a:lnTo>
                <a:lnTo>
                  <a:pt x="1060297" y="685800"/>
                </a:lnTo>
                <a:lnTo>
                  <a:pt x="1056995" y="711200"/>
                </a:lnTo>
                <a:lnTo>
                  <a:pt x="1053058" y="736600"/>
                </a:lnTo>
                <a:lnTo>
                  <a:pt x="1048359" y="749300"/>
                </a:lnTo>
                <a:lnTo>
                  <a:pt x="1043025" y="774700"/>
                </a:lnTo>
                <a:lnTo>
                  <a:pt x="1037056" y="787400"/>
                </a:lnTo>
                <a:lnTo>
                  <a:pt x="1030452" y="812800"/>
                </a:lnTo>
                <a:lnTo>
                  <a:pt x="1023340" y="825500"/>
                </a:lnTo>
                <a:lnTo>
                  <a:pt x="1015466" y="838200"/>
                </a:lnTo>
                <a:lnTo>
                  <a:pt x="1006957" y="863600"/>
                </a:lnTo>
                <a:lnTo>
                  <a:pt x="997813" y="876300"/>
                </a:lnTo>
                <a:lnTo>
                  <a:pt x="988136" y="901700"/>
                </a:lnTo>
                <a:lnTo>
                  <a:pt x="977760" y="914400"/>
                </a:lnTo>
                <a:lnTo>
                  <a:pt x="966851" y="927100"/>
                </a:lnTo>
                <a:lnTo>
                  <a:pt x="955332" y="939800"/>
                </a:lnTo>
                <a:lnTo>
                  <a:pt x="943216" y="965200"/>
                </a:lnTo>
                <a:lnTo>
                  <a:pt x="930452" y="977900"/>
                </a:lnTo>
                <a:lnTo>
                  <a:pt x="917143" y="990600"/>
                </a:lnTo>
                <a:lnTo>
                  <a:pt x="903300" y="1003300"/>
                </a:lnTo>
                <a:lnTo>
                  <a:pt x="888847" y="1016000"/>
                </a:lnTo>
                <a:lnTo>
                  <a:pt x="883868" y="1028700"/>
                </a:lnTo>
                <a:lnTo>
                  <a:pt x="896429" y="1028700"/>
                </a:lnTo>
                <a:lnTo>
                  <a:pt x="911161" y="1016000"/>
                </a:lnTo>
                <a:lnTo>
                  <a:pt x="925296" y="1003300"/>
                </a:lnTo>
                <a:lnTo>
                  <a:pt x="938872" y="977900"/>
                </a:lnTo>
                <a:lnTo>
                  <a:pt x="951877" y="965200"/>
                </a:lnTo>
                <a:lnTo>
                  <a:pt x="964247" y="952500"/>
                </a:lnTo>
                <a:lnTo>
                  <a:pt x="975994" y="939800"/>
                </a:lnTo>
                <a:lnTo>
                  <a:pt x="987120" y="914400"/>
                </a:lnTo>
                <a:lnTo>
                  <a:pt x="997686" y="901700"/>
                </a:lnTo>
                <a:lnTo>
                  <a:pt x="1007592" y="889000"/>
                </a:lnTo>
                <a:lnTo>
                  <a:pt x="1016863" y="863600"/>
                </a:lnTo>
                <a:lnTo>
                  <a:pt x="1025499" y="850900"/>
                </a:lnTo>
                <a:lnTo>
                  <a:pt x="1033500" y="825500"/>
                </a:lnTo>
                <a:lnTo>
                  <a:pt x="1040866" y="812800"/>
                </a:lnTo>
                <a:lnTo>
                  <a:pt x="1047597" y="787400"/>
                </a:lnTo>
                <a:lnTo>
                  <a:pt x="1053693" y="774700"/>
                </a:lnTo>
                <a:lnTo>
                  <a:pt x="1059027" y="749300"/>
                </a:lnTo>
                <a:lnTo>
                  <a:pt x="1063726" y="736600"/>
                </a:lnTo>
                <a:lnTo>
                  <a:pt x="1067790" y="711200"/>
                </a:lnTo>
                <a:lnTo>
                  <a:pt x="1071219" y="698500"/>
                </a:lnTo>
                <a:lnTo>
                  <a:pt x="1073886" y="673100"/>
                </a:lnTo>
                <a:lnTo>
                  <a:pt x="1075918" y="647700"/>
                </a:lnTo>
                <a:lnTo>
                  <a:pt x="1077188" y="635000"/>
                </a:lnTo>
                <a:lnTo>
                  <a:pt x="1077696" y="609600"/>
                </a:lnTo>
                <a:lnTo>
                  <a:pt x="1077696" y="596900"/>
                </a:lnTo>
                <a:lnTo>
                  <a:pt x="1076807" y="571500"/>
                </a:lnTo>
                <a:lnTo>
                  <a:pt x="1075410" y="546100"/>
                </a:lnTo>
                <a:lnTo>
                  <a:pt x="1072997" y="533400"/>
                </a:lnTo>
                <a:lnTo>
                  <a:pt x="1070076" y="508000"/>
                </a:lnTo>
                <a:lnTo>
                  <a:pt x="1066393" y="495300"/>
                </a:lnTo>
                <a:lnTo>
                  <a:pt x="1061948" y="469900"/>
                </a:lnTo>
                <a:lnTo>
                  <a:pt x="1056741" y="444500"/>
                </a:lnTo>
                <a:lnTo>
                  <a:pt x="1050899" y="431800"/>
                </a:lnTo>
                <a:lnTo>
                  <a:pt x="1041755" y="406400"/>
                </a:lnTo>
                <a:lnTo>
                  <a:pt x="1031468" y="381000"/>
                </a:lnTo>
                <a:lnTo>
                  <a:pt x="1007719" y="330200"/>
                </a:lnTo>
                <a:lnTo>
                  <a:pt x="979792" y="279400"/>
                </a:lnTo>
                <a:lnTo>
                  <a:pt x="948270" y="241300"/>
                </a:lnTo>
                <a:lnTo>
                  <a:pt x="931049" y="215900"/>
                </a:lnTo>
                <a:lnTo>
                  <a:pt x="913130" y="203200"/>
                </a:lnTo>
                <a:lnTo>
                  <a:pt x="894384" y="177800"/>
                </a:lnTo>
                <a:lnTo>
                  <a:pt x="875042" y="165100"/>
                </a:lnTo>
                <a:lnTo>
                  <a:pt x="854913" y="152400"/>
                </a:lnTo>
                <a:lnTo>
                  <a:pt x="834123" y="139700"/>
                </a:lnTo>
                <a:lnTo>
                  <a:pt x="812736" y="114300"/>
                </a:lnTo>
                <a:lnTo>
                  <a:pt x="790905" y="101600"/>
                </a:lnTo>
                <a:close/>
              </a:path>
              <a:path w="1252855" h="1879600">
                <a:moveTo>
                  <a:pt x="698385" y="63500"/>
                </a:moveTo>
                <a:lnTo>
                  <a:pt x="648093" y="63500"/>
                </a:lnTo>
                <a:lnTo>
                  <a:pt x="671906" y="76200"/>
                </a:lnTo>
                <a:lnTo>
                  <a:pt x="695553" y="76200"/>
                </a:lnTo>
                <a:lnTo>
                  <a:pt x="741616" y="101600"/>
                </a:lnTo>
                <a:lnTo>
                  <a:pt x="768400" y="101600"/>
                </a:lnTo>
                <a:lnTo>
                  <a:pt x="745528" y="88900"/>
                </a:lnTo>
                <a:lnTo>
                  <a:pt x="698385" y="63500"/>
                </a:lnTo>
                <a:close/>
              </a:path>
              <a:path w="1252855" h="1879600">
                <a:moveTo>
                  <a:pt x="475742" y="63500"/>
                </a:moveTo>
                <a:lnTo>
                  <a:pt x="447852" y="63500"/>
                </a:lnTo>
                <a:lnTo>
                  <a:pt x="422338" y="76200"/>
                </a:lnTo>
                <a:lnTo>
                  <a:pt x="450723" y="76200"/>
                </a:lnTo>
                <a:lnTo>
                  <a:pt x="475742" y="63500"/>
                </a:lnTo>
                <a:close/>
              </a:path>
              <a:path w="1252855" h="1879600">
                <a:moveTo>
                  <a:pt x="625157" y="50800"/>
                </a:moveTo>
                <a:lnTo>
                  <a:pt x="498906" y="50800"/>
                </a:lnTo>
                <a:lnTo>
                  <a:pt x="473417" y="63500"/>
                </a:lnTo>
                <a:lnTo>
                  <a:pt x="649833" y="63500"/>
                </a:lnTo>
                <a:lnTo>
                  <a:pt x="625157" y="50800"/>
                </a:lnTo>
                <a:close/>
              </a:path>
              <a:path w="1252855" h="1879600">
                <a:moveTo>
                  <a:pt x="735698" y="38100"/>
                </a:moveTo>
                <a:lnTo>
                  <a:pt x="626325" y="38100"/>
                </a:lnTo>
                <a:lnTo>
                  <a:pt x="651573" y="50800"/>
                </a:lnTo>
                <a:lnTo>
                  <a:pt x="761187" y="50800"/>
                </a:lnTo>
                <a:lnTo>
                  <a:pt x="735698" y="38100"/>
                </a:lnTo>
                <a:close/>
              </a:path>
              <a:path w="1252855" h="1879600">
                <a:moveTo>
                  <a:pt x="656780" y="12700"/>
                </a:moveTo>
                <a:lnTo>
                  <a:pt x="464134" y="12700"/>
                </a:lnTo>
                <a:lnTo>
                  <a:pt x="436384" y="25400"/>
                </a:lnTo>
                <a:lnTo>
                  <a:pt x="683450" y="25400"/>
                </a:lnTo>
                <a:lnTo>
                  <a:pt x="656780" y="12700"/>
                </a:lnTo>
                <a:close/>
              </a:path>
              <a:path w="1252855" h="1879600">
                <a:moveTo>
                  <a:pt x="575195" y="0"/>
                </a:moveTo>
                <a:lnTo>
                  <a:pt x="547509" y="0"/>
                </a:lnTo>
                <a:lnTo>
                  <a:pt x="519849" y="12700"/>
                </a:lnTo>
                <a:lnTo>
                  <a:pt x="602602" y="12700"/>
                </a:lnTo>
                <a:lnTo>
                  <a:pt x="57519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67944" y="4371213"/>
            <a:ext cx="538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 Black"/>
                <a:cs typeface="Arial Black"/>
              </a:rPr>
              <a:t>T</a:t>
            </a:r>
            <a:r>
              <a:rPr sz="1800" dirty="0">
                <a:latin typeface="Arial Black"/>
                <a:cs typeface="Arial Black"/>
              </a:rPr>
              <a:t>CA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8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70" dirty="0"/>
              <a:t>24</a:t>
            </a:fld>
            <a:endParaRPr spc="7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0268" y="1200658"/>
            <a:ext cx="8006080" cy="3829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005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Arial"/>
              <a:buChar char=""/>
              <a:tabLst>
                <a:tab pos="294005" algn="l"/>
                <a:tab pos="294640" algn="l"/>
              </a:tabLst>
            </a:pP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Propionyl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CoA carboxylase</a:t>
            </a:r>
            <a:r>
              <a:rPr sz="28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deficiency:</a:t>
            </a:r>
            <a:endParaRPr sz="2800">
              <a:latin typeface="Arial"/>
              <a:cs typeface="Arial"/>
            </a:endParaRPr>
          </a:p>
          <a:p>
            <a:pPr marL="294005" marR="670560" indent="-256540">
              <a:lnSpc>
                <a:spcPts val="3030"/>
              </a:lnSpc>
              <a:spcBef>
                <a:spcPts val="434"/>
              </a:spcBef>
              <a:buClr>
                <a:srgbClr val="2CA1BE"/>
              </a:buClr>
              <a:buSzPct val="67857"/>
              <a:buChar char=""/>
              <a:tabLst>
                <a:tab pos="294005" algn="l"/>
                <a:tab pos="294640" algn="l"/>
              </a:tabLst>
            </a:pPr>
            <a:r>
              <a:rPr sz="2800" dirty="0">
                <a:latin typeface="Arial"/>
                <a:cs typeface="Arial"/>
              </a:rPr>
              <a:t>Characterized </a:t>
            </a:r>
            <a:r>
              <a:rPr sz="2800" spc="-5" dirty="0">
                <a:latin typeface="Arial"/>
                <a:cs typeface="Arial"/>
              </a:rPr>
              <a:t>by </a:t>
            </a:r>
            <a:r>
              <a:rPr sz="2800" dirty="0">
                <a:latin typeface="Arial"/>
                <a:cs typeface="Arial"/>
              </a:rPr>
              <a:t>propionic acidemia,  ketoacidosis </a:t>
            </a:r>
            <a:r>
              <a:rPr sz="2800" spc="-5" dirty="0">
                <a:latin typeface="Arial"/>
                <a:cs typeface="Arial"/>
              </a:rPr>
              <a:t>&amp; </a:t>
            </a:r>
            <a:r>
              <a:rPr sz="2800" dirty="0">
                <a:latin typeface="Arial"/>
                <a:cs typeface="Arial"/>
              </a:rPr>
              <a:t>developmental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abnormalities.</a:t>
            </a:r>
            <a:endParaRPr sz="2800">
              <a:latin typeface="Arial"/>
              <a:cs typeface="Arial"/>
            </a:endParaRPr>
          </a:p>
          <a:p>
            <a:pPr marL="294005" indent="-256540">
              <a:lnSpc>
                <a:spcPct val="100000"/>
              </a:lnSpc>
              <a:spcBef>
                <a:spcPts val="25"/>
              </a:spcBef>
              <a:buClr>
                <a:srgbClr val="2CA1BE"/>
              </a:buClr>
              <a:buSzPct val="67857"/>
              <a:buFont typeface="Arial"/>
              <a:buChar char=""/>
              <a:tabLst>
                <a:tab pos="294005" algn="l"/>
                <a:tab pos="294640" algn="l"/>
              </a:tabLst>
            </a:pP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Methyl </a:t>
            </a:r>
            <a:r>
              <a:rPr sz="2800" i="1" spc="-5" dirty="0">
                <a:solidFill>
                  <a:srgbClr val="C00000"/>
                </a:solidFill>
                <a:latin typeface="Arial"/>
                <a:cs typeface="Arial"/>
              </a:rPr>
              <a:t>malonic</a:t>
            </a:r>
            <a:r>
              <a:rPr sz="2800" i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aciduria:</a:t>
            </a:r>
            <a:endParaRPr sz="2800">
              <a:latin typeface="Arial"/>
              <a:cs typeface="Arial"/>
            </a:endParaRPr>
          </a:p>
          <a:p>
            <a:pPr marL="294005" indent="-256540">
              <a:lnSpc>
                <a:spcPct val="100000"/>
              </a:lnSpc>
              <a:spcBef>
                <a:spcPts val="60"/>
              </a:spcBef>
              <a:buClr>
                <a:srgbClr val="2CA1BE"/>
              </a:buClr>
              <a:buSzPct val="67857"/>
              <a:buChar char=""/>
              <a:tabLst>
                <a:tab pos="294005" algn="l"/>
                <a:tab pos="294640" algn="l"/>
              </a:tabLst>
            </a:pPr>
            <a:r>
              <a:rPr sz="2800" spc="-60" dirty="0">
                <a:latin typeface="Arial"/>
                <a:cs typeface="Arial"/>
              </a:rPr>
              <a:t>Two </a:t>
            </a:r>
            <a:r>
              <a:rPr sz="2800" dirty="0">
                <a:latin typeface="Arial"/>
                <a:cs typeface="Arial"/>
              </a:rPr>
              <a:t>types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methyl </a:t>
            </a:r>
            <a:r>
              <a:rPr sz="2800" spc="-5" dirty="0">
                <a:latin typeface="Arial"/>
                <a:cs typeface="Arial"/>
              </a:rPr>
              <a:t>malonic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acidemias</a:t>
            </a:r>
            <a:endParaRPr sz="2800">
              <a:latin typeface="Arial"/>
              <a:cs typeface="Arial"/>
            </a:endParaRPr>
          </a:p>
          <a:p>
            <a:pPr marL="294005" indent="-256540">
              <a:lnSpc>
                <a:spcPct val="100000"/>
              </a:lnSpc>
              <a:spcBef>
                <a:spcPts val="60"/>
              </a:spcBef>
              <a:buClr>
                <a:srgbClr val="2CA1BE"/>
              </a:buClr>
              <a:buSzPct val="67857"/>
              <a:buChar char=""/>
              <a:tabLst>
                <a:tab pos="294005" algn="l"/>
                <a:tab pos="294640" algn="l"/>
              </a:tabLst>
            </a:pP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Due to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deficiency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vitamin</a:t>
            </a:r>
            <a:r>
              <a:rPr sz="2800" spc="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775" spc="-7" baseline="-21021" dirty="0">
                <a:solidFill>
                  <a:srgbClr val="0000FF"/>
                </a:solidFill>
                <a:latin typeface="Arial"/>
                <a:cs typeface="Arial"/>
              </a:rPr>
              <a:t>12</a:t>
            </a:r>
            <a:endParaRPr sz="2775" baseline="-21021">
              <a:latin typeface="Arial"/>
              <a:cs typeface="Arial"/>
            </a:endParaRPr>
          </a:p>
          <a:p>
            <a:pPr marL="294005" marR="796925" indent="-256540">
              <a:lnSpc>
                <a:spcPts val="3020"/>
              </a:lnSpc>
              <a:spcBef>
                <a:spcPts val="455"/>
              </a:spcBef>
              <a:buClr>
                <a:srgbClr val="2CA1BE"/>
              </a:buClr>
              <a:buSzPct val="67857"/>
              <a:buChar char=""/>
              <a:tabLst>
                <a:tab pos="294005" algn="l"/>
                <a:tab pos="294640" algn="l"/>
              </a:tabLst>
            </a:pPr>
            <a:r>
              <a:rPr sz="2800" spc="-5" dirty="0">
                <a:latin typeface="Arial"/>
                <a:cs typeface="Arial"/>
              </a:rPr>
              <a:t>Due to </a:t>
            </a:r>
            <a:r>
              <a:rPr sz="2800" dirty="0">
                <a:solidFill>
                  <a:srgbClr val="FF0066"/>
                </a:solidFill>
                <a:latin typeface="Arial"/>
                <a:cs typeface="Arial"/>
              </a:rPr>
              <a:t>defect </a:t>
            </a:r>
            <a:r>
              <a:rPr sz="2800" spc="-5" dirty="0">
                <a:solidFill>
                  <a:srgbClr val="FF0066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FF0066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FF0066"/>
                </a:solidFill>
                <a:latin typeface="Arial"/>
                <a:cs typeface="Arial"/>
              </a:rPr>
              <a:t>enzyme methyl malonyl  CoA mutase </a:t>
            </a:r>
            <a:r>
              <a:rPr sz="2800" dirty="0">
                <a:solidFill>
                  <a:srgbClr val="FF0066"/>
                </a:solidFill>
                <a:latin typeface="Arial"/>
                <a:cs typeface="Arial"/>
              </a:rPr>
              <a:t>or</a:t>
            </a:r>
            <a:r>
              <a:rPr sz="2800" spc="-1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66"/>
                </a:solidFill>
                <a:latin typeface="Arial"/>
                <a:cs typeface="Arial"/>
              </a:rPr>
              <a:t>recemase.</a:t>
            </a:r>
            <a:endParaRPr sz="2800">
              <a:latin typeface="Arial"/>
              <a:cs typeface="Arial"/>
            </a:endParaRPr>
          </a:p>
          <a:p>
            <a:pPr marL="294005" indent="-256540"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SzPct val="67857"/>
              <a:buChar char=""/>
              <a:tabLst>
                <a:tab pos="294005" algn="l"/>
                <a:tab pos="294640" algn="l"/>
              </a:tabLst>
            </a:pP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Accumulation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methyl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malonic acid in the</a:t>
            </a:r>
            <a:r>
              <a:rPr sz="2800" spc="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000FF"/>
                </a:solidFill>
                <a:latin typeface="Arial"/>
                <a:cs typeface="Arial"/>
              </a:rPr>
              <a:t>body.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8170" y="514028"/>
            <a:ext cx="7605510" cy="412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3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70" dirty="0"/>
              <a:t>25</a:t>
            </a:fld>
            <a:endParaRPr spc="7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0268" y="1086477"/>
            <a:ext cx="7900670" cy="374459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940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7857"/>
              <a:buChar char=""/>
              <a:tabLst>
                <a:tab pos="294005" algn="l"/>
                <a:tab pos="294640" algn="l"/>
              </a:tabLst>
            </a:pPr>
            <a:r>
              <a:rPr sz="2800" dirty="0">
                <a:latin typeface="Arial"/>
                <a:cs typeface="Arial"/>
              </a:rPr>
              <a:t>Methyl </a:t>
            </a:r>
            <a:r>
              <a:rPr sz="2800" spc="-5" dirty="0">
                <a:latin typeface="Arial"/>
                <a:cs typeface="Arial"/>
              </a:rPr>
              <a:t>malonic acid is </a:t>
            </a:r>
            <a:r>
              <a:rPr sz="2800" dirty="0">
                <a:latin typeface="Arial"/>
                <a:cs typeface="Arial"/>
              </a:rPr>
              <a:t>excreted </a:t>
            </a:r>
            <a:r>
              <a:rPr sz="2800" spc="-5" dirty="0">
                <a:latin typeface="Arial"/>
                <a:cs typeface="Arial"/>
              </a:rPr>
              <a:t>into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urine.</a:t>
            </a:r>
            <a:endParaRPr sz="2800">
              <a:latin typeface="Arial"/>
              <a:cs typeface="Arial"/>
            </a:endParaRPr>
          </a:p>
          <a:p>
            <a:pPr marL="2940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Arial"/>
              <a:buChar char=""/>
              <a:tabLst>
                <a:tab pos="294005" algn="l"/>
                <a:tab pos="294640" algn="l"/>
              </a:tabLst>
            </a:pP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Symptoms:</a:t>
            </a:r>
            <a:endParaRPr sz="2800">
              <a:latin typeface="Arial"/>
              <a:cs typeface="Arial"/>
            </a:endParaRPr>
          </a:p>
          <a:p>
            <a:pPr marL="294005" marR="304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Char char=""/>
              <a:tabLst>
                <a:tab pos="294005" algn="l"/>
                <a:tab pos="294640" algn="l"/>
              </a:tabLst>
            </a:pPr>
            <a:r>
              <a:rPr sz="2800" dirty="0">
                <a:latin typeface="Arial"/>
                <a:cs typeface="Arial"/>
              </a:rPr>
              <a:t>Severe metabolic acidosis, damages the central  nervous system </a:t>
            </a:r>
            <a:r>
              <a:rPr sz="2800" spc="-5" dirty="0">
                <a:latin typeface="Arial"/>
                <a:cs typeface="Arial"/>
              </a:rPr>
              <a:t>&amp; </a:t>
            </a:r>
            <a:r>
              <a:rPr sz="2800" dirty="0">
                <a:latin typeface="Arial"/>
                <a:cs typeface="Arial"/>
              </a:rPr>
              <a:t>growth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retardation.</a:t>
            </a:r>
            <a:endParaRPr sz="2800">
              <a:latin typeface="Arial"/>
              <a:cs typeface="Arial"/>
            </a:endParaRPr>
          </a:p>
          <a:p>
            <a:pPr marL="2940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Char char=""/>
              <a:tabLst>
                <a:tab pos="294005" algn="l"/>
                <a:tab pos="294640" algn="l"/>
              </a:tabLst>
            </a:pPr>
            <a:r>
              <a:rPr sz="2800" spc="-5" dirty="0">
                <a:latin typeface="Arial"/>
                <a:cs typeface="Arial"/>
              </a:rPr>
              <a:t>Fetal </a:t>
            </a:r>
            <a:r>
              <a:rPr sz="2800" dirty="0">
                <a:latin typeface="Arial"/>
                <a:cs typeface="Arial"/>
              </a:rPr>
              <a:t>in early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life.</a:t>
            </a:r>
            <a:endParaRPr sz="2800">
              <a:latin typeface="Arial"/>
              <a:cs typeface="Arial"/>
            </a:endParaRPr>
          </a:p>
          <a:p>
            <a:pPr marL="2940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Font typeface="Arial"/>
              <a:buChar char=""/>
              <a:tabLst>
                <a:tab pos="294005" algn="l"/>
                <a:tab pos="294640" algn="l"/>
              </a:tabLst>
            </a:pPr>
            <a:r>
              <a:rPr sz="2800" b="1" spc="-20" dirty="0">
                <a:solidFill>
                  <a:srgbClr val="00AF50"/>
                </a:solidFill>
                <a:latin typeface="Arial"/>
                <a:cs typeface="Arial"/>
              </a:rPr>
              <a:t>Treatment:</a:t>
            </a:r>
            <a:endParaRPr sz="2800">
              <a:latin typeface="Arial"/>
              <a:cs typeface="Arial"/>
            </a:endParaRPr>
          </a:p>
          <a:p>
            <a:pPr marL="294005" marR="1203960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857"/>
              <a:buChar char=""/>
              <a:tabLst>
                <a:tab pos="294005" algn="l"/>
                <a:tab pos="294640" algn="l"/>
              </a:tabLst>
            </a:pPr>
            <a:r>
              <a:rPr sz="2800" spc="-5" dirty="0">
                <a:latin typeface="Arial"/>
                <a:cs typeface="Arial"/>
              </a:rPr>
              <a:t>Some </a:t>
            </a:r>
            <a:r>
              <a:rPr sz="2800" dirty="0">
                <a:latin typeface="Arial"/>
                <a:cs typeface="Arial"/>
              </a:rPr>
              <a:t>patients respond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00AF50"/>
                </a:solidFill>
                <a:latin typeface="Arial"/>
                <a:cs typeface="Arial"/>
              </a:rPr>
              <a:t>treatment </a:t>
            </a:r>
            <a:r>
              <a:rPr sz="2800" spc="-5" dirty="0">
                <a:solidFill>
                  <a:srgbClr val="00AF50"/>
                </a:solidFill>
                <a:latin typeface="Arial"/>
                <a:cs typeface="Arial"/>
              </a:rPr>
              <a:t>with  </a:t>
            </a:r>
            <a:r>
              <a:rPr sz="2800" dirty="0">
                <a:solidFill>
                  <a:srgbClr val="00AF50"/>
                </a:solidFill>
                <a:latin typeface="Arial"/>
                <a:cs typeface="Arial"/>
              </a:rPr>
              <a:t>pharmacological doses </a:t>
            </a:r>
            <a:r>
              <a:rPr sz="2800" spc="-5" dirty="0">
                <a:solidFill>
                  <a:srgbClr val="00AF50"/>
                </a:solidFill>
                <a:latin typeface="Arial"/>
                <a:cs typeface="Arial"/>
              </a:rPr>
              <a:t>of</a:t>
            </a:r>
            <a:r>
              <a:rPr sz="2800" spc="4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AF50"/>
                </a:solidFill>
                <a:latin typeface="Arial"/>
                <a:cs typeface="Arial"/>
              </a:rPr>
              <a:t>B</a:t>
            </a:r>
            <a:r>
              <a:rPr sz="2775" spc="-7" baseline="-21021" dirty="0">
                <a:solidFill>
                  <a:srgbClr val="00AF50"/>
                </a:solidFill>
                <a:latin typeface="Arial"/>
                <a:cs typeface="Arial"/>
              </a:rPr>
              <a:t>12</a:t>
            </a:r>
            <a:r>
              <a:rPr sz="2800" spc="-5" dirty="0">
                <a:solidFill>
                  <a:srgbClr val="00AF5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2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70" dirty="0"/>
              <a:t>26</a:t>
            </a:fld>
            <a:endParaRPr spc="7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068" y="1122934"/>
            <a:ext cx="8293100" cy="45993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4005" marR="30480" indent="-256540">
              <a:lnSpc>
                <a:spcPts val="3020"/>
              </a:lnSpc>
              <a:spcBef>
                <a:spcPts val="480"/>
              </a:spcBef>
              <a:buClr>
                <a:srgbClr val="2CA1BE"/>
              </a:buClr>
              <a:buSzPct val="67857"/>
              <a:buChar char=""/>
              <a:tabLst>
                <a:tab pos="294005" algn="l"/>
                <a:tab pos="294640" algn="l"/>
              </a:tabLst>
            </a:pP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Oxidation of fatty acids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on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α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-carbon atom is known 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as</a:t>
            </a:r>
            <a:r>
              <a:rPr sz="2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α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-oxidation.</a:t>
            </a:r>
            <a:endParaRPr sz="2800">
              <a:latin typeface="Arial"/>
              <a:cs typeface="Arial"/>
            </a:endParaRPr>
          </a:p>
          <a:p>
            <a:pPr marL="294005" marR="1225550" indent="-256540">
              <a:lnSpc>
                <a:spcPts val="3020"/>
              </a:lnSpc>
              <a:spcBef>
                <a:spcPts val="415"/>
              </a:spcBef>
              <a:buClr>
                <a:srgbClr val="2CA1BE"/>
              </a:buClr>
              <a:buSzPct val="67857"/>
              <a:buChar char=""/>
              <a:tabLst>
                <a:tab pos="294005" algn="l"/>
                <a:tab pos="294640" algn="l"/>
              </a:tabLst>
            </a:pP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this,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removal of one carbon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unit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from the 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carboxyl</a:t>
            </a:r>
            <a:r>
              <a:rPr sz="2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end.</a:t>
            </a:r>
            <a:endParaRPr sz="2800">
              <a:latin typeface="Arial"/>
              <a:cs typeface="Arial"/>
            </a:endParaRPr>
          </a:p>
          <a:p>
            <a:pPr marL="294005" indent="-256540"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SzPct val="67857"/>
              <a:buChar char=""/>
              <a:tabLst>
                <a:tab pos="294005" algn="l"/>
                <a:tab pos="294640" algn="l"/>
              </a:tabLst>
            </a:pP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Energy is not</a:t>
            </a:r>
            <a:r>
              <a:rPr sz="28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produced.</a:t>
            </a:r>
            <a:endParaRPr sz="2800">
              <a:latin typeface="Arial"/>
              <a:cs typeface="Arial"/>
            </a:endParaRPr>
          </a:p>
          <a:p>
            <a:pPr marL="294005" indent="-256540">
              <a:lnSpc>
                <a:spcPct val="100000"/>
              </a:lnSpc>
              <a:spcBef>
                <a:spcPts val="60"/>
              </a:spcBef>
              <a:buClr>
                <a:srgbClr val="2CA1BE"/>
              </a:buClr>
              <a:buSzPct val="67857"/>
              <a:buChar char=""/>
              <a:tabLst>
                <a:tab pos="294005" algn="l"/>
                <a:tab pos="294640" algn="l"/>
              </a:tabLst>
            </a:pPr>
            <a:r>
              <a:rPr sz="2800" spc="-5" dirty="0">
                <a:latin typeface="Arial"/>
                <a:cs typeface="Arial"/>
              </a:rPr>
              <a:t>No </a:t>
            </a:r>
            <a:r>
              <a:rPr sz="2800" dirty="0">
                <a:latin typeface="Arial"/>
                <a:cs typeface="Arial"/>
              </a:rPr>
              <a:t>need of fatty acid activation </a:t>
            </a:r>
            <a:r>
              <a:rPr sz="2800" spc="-5" dirty="0">
                <a:latin typeface="Arial"/>
                <a:cs typeface="Arial"/>
              </a:rPr>
              <a:t>&amp; </a:t>
            </a:r>
            <a:r>
              <a:rPr sz="2800" dirty="0">
                <a:latin typeface="Arial"/>
                <a:cs typeface="Arial"/>
              </a:rPr>
              <a:t>coenzyme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294005" indent="-256540">
              <a:lnSpc>
                <a:spcPct val="100000"/>
              </a:lnSpc>
              <a:spcBef>
                <a:spcPts val="50"/>
              </a:spcBef>
              <a:buClr>
                <a:srgbClr val="2CA1BE"/>
              </a:buClr>
              <a:buSzPct val="67857"/>
              <a:buChar char=""/>
              <a:tabLst>
                <a:tab pos="294005" algn="l"/>
                <a:tab pos="294640" algn="l"/>
              </a:tabLst>
            </a:pP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Hydroxylation occurs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at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α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-carbon</a:t>
            </a:r>
            <a:r>
              <a:rPr sz="28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atom.</a:t>
            </a:r>
            <a:endParaRPr sz="2800">
              <a:latin typeface="Arial"/>
              <a:cs typeface="Arial"/>
            </a:endParaRPr>
          </a:p>
          <a:p>
            <a:pPr marL="294005" indent="-256540">
              <a:lnSpc>
                <a:spcPct val="100000"/>
              </a:lnSpc>
              <a:spcBef>
                <a:spcPts val="60"/>
              </a:spcBef>
              <a:buClr>
                <a:srgbClr val="2CA1BE"/>
              </a:buClr>
              <a:buSzPct val="67857"/>
              <a:buChar char=""/>
              <a:tabLst>
                <a:tab pos="294005" algn="l"/>
                <a:tab pos="294640" algn="l"/>
              </a:tabLst>
            </a:pPr>
            <a:r>
              <a:rPr sz="2800" spc="-5" dirty="0">
                <a:latin typeface="Arial"/>
                <a:cs typeface="Arial"/>
              </a:rPr>
              <a:t>It is </a:t>
            </a:r>
            <a:r>
              <a:rPr sz="2800" dirty="0">
                <a:latin typeface="Arial"/>
                <a:cs typeface="Arial"/>
              </a:rPr>
              <a:t>then oxidized to </a:t>
            </a:r>
            <a:r>
              <a:rPr sz="2800" spc="-5" dirty="0">
                <a:latin typeface="Times New Roman"/>
                <a:cs typeface="Times New Roman"/>
              </a:rPr>
              <a:t>α</a:t>
            </a:r>
            <a:r>
              <a:rPr sz="2800" spc="-5" dirty="0">
                <a:latin typeface="Arial"/>
                <a:cs typeface="Arial"/>
              </a:rPr>
              <a:t>-keto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acid.</a:t>
            </a:r>
            <a:endParaRPr sz="2800">
              <a:latin typeface="Arial"/>
              <a:cs typeface="Arial"/>
            </a:endParaRPr>
          </a:p>
          <a:p>
            <a:pPr marL="294005" marR="338455" indent="-256540">
              <a:lnSpc>
                <a:spcPct val="90000"/>
              </a:lnSpc>
              <a:spcBef>
                <a:spcPts val="420"/>
              </a:spcBef>
              <a:buClr>
                <a:srgbClr val="2CA1BE"/>
              </a:buClr>
              <a:buSzPct val="67857"/>
              <a:buChar char=""/>
              <a:tabLst>
                <a:tab pos="294005" algn="l"/>
                <a:tab pos="294640" algn="l"/>
              </a:tabLst>
            </a:pPr>
            <a:r>
              <a:rPr sz="2800" dirty="0">
                <a:latin typeface="Arial"/>
                <a:cs typeface="Arial"/>
              </a:rPr>
              <a:t>This, </a:t>
            </a:r>
            <a:r>
              <a:rPr sz="2800" spc="-5" dirty="0">
                <a:latin typeface="Arial"/>
                <a:cs typeface="Arial"/>
              </a:rPr>
              <a:t>keto acid </a:t>
            </a:r>
            <a:r>
              <a:rPr sz="2800" dirty="0">
                <a:latin typeface="Arial"/>
                <a:cs typeface="Arial"/>
              </a:rPr>
              <a:t>undergoes decarboxylation,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 yielding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a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molecule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of CO</a:t>
            </a:r>
            <a:r>
              <a:rPr sz="2775" spc="-7" baseline="-21021" dirty="0">
                <a:solidFill>
                  <a:srgbClr val="0000FF"/>
                </a:solidFill>
                <a:latin typeface="Arial"/>
                <a:cs typeface="Arial"/>
              </a:rPr>
              <a:t>2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&amp; </a:t>
            </a:r>
            <a:r>
              <a:rPr sz="2800" spc="-85" dirty="0">
                <a:solidFill>
                  <a:srgbClr val="0000FF"/>
                </a:solidFill>
                <a:latin typeface="Arial"/>
                <a:cs typeface="Arial"/>
              </a:rPr>
              <a:t>FA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with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one carbon  atom less.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90730" y="562991"/>
            <a:ext cx="2160203" cy="332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3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70" dirty="0"/>
              <a:t>27</a:t>
            </a:fld>
            <a:endParaRPr spc="7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935253"/>
            <a:ext cx="7745730" cy="41186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84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dirty="0">
                <a:latin typeface="Arial"/>
                <a:cs typeface="Arial"/>
              </a:rPr>
              <a:t>Occurs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endoplasmic</a:t>
            </a:r>
            <a:r>
              <a:rPr sz="2800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reticulum.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8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-5" dirty="0">
                <a:latin typeface="Arial"/>
                <a:cs typeface="Arial"/>
              </a:rPr>
              <a:t>Some </a:t>
            </a:r>
            <a:r>
              <a:rPr sz="2800" spc="-85" dirty="0">
                <a:latin typeface="Arial"/>
                <a:cs typeface="Arial"/>
              </a:rPr>
              <a:t>FA </a:t>
            </a:r>
            <a:r>
              <a:rPr sz="2800" dirty="0">
                <a:latin typeface="Arial"/>
                <a:cs typeface="Arial"/>
              </a:rPr>
              <a:t>undergo </a:t>
            </a:r>
            <a:r>
              <a:rPr sz="2800" spc="-5" dirty="0">
                <a:latin typeface="Times New Roman"/>
                <a:cs typeface="Times New Roman"/>
              </a:rPr>
              <a:t>α </a:t>
            </a:r>
            <a:r>
              <a:rPr sz="2800" spc="-5" dirty="0">
                <a:latin typeface="Arial"/>
                <a:cs typeface="Arial"/>
              </a:rPr>
              <a:t>- oxidation 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peroxisomes.</a:t>
            </a:r>
            <a:endParaRPr sz="2800">
              <a:latin typeface="Arial"/>
              <a:cs typeface="Arial"/>
            </a:endParaRPr>
          </a:p>
          <a:p>
            <a:pPr marL="268605" marR="144780" indent="-256540">
              <a:lnSpc>
                <a:spcPct val="100400"/>
              </a:lnSpc>
              <a:spcBef>
                <a:spcPts val="385"/>
              </a:spcBef>
              <a:buClr>
                <a:srgbClr val="2CA1BE"/>
              </a:buClr>
              <a:buSzPct val="67857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α</a:t>
            </a:r>
            <a:r>
              <a:rPr sz="2800" spc="-5" dirty="0">
                <a:latin typeface="Arial"/>
                <a:cs typeface="Arial"/>
              </a:rPr>
              <a:t>- oxidation is mainly used for fatty acids </a:t>
            </a:r>
            <a:r>
              <a:rPr sz="2800" dirty="0">
                <a:latin typeface="Arial"/>
                <a:cs typeface="Arial"/>
              </a:rPr>
              <a:t>that  have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methyl group </a:t>
            </a:r>
            <a:r>
              <a:rPr sz="2800" spc="-5" dirty="0">
                <a:latin typeface="Arial"/>
                <a:cs typeface="Arial"/>
              </a:rPr>
              <a:t>at the beta-carbon, which  </a:t>
            </a:r>
            <a:r>
              <a:rPr sz="2800" dirty="0">
                <a:latin typeface="Arial"/>
                <a:cs typeface="Arial"/>
              </a:rPr>
              <a:t>blocks </a:t>
            </a:r>
            <a:r>
              <a:rPr sz="2800" spc="-5" dirty="0">
                <a:latin typeface="Arial"/>
                <a:cs typeface="Arial"/>
              </a:rPr>
              <a:t>beta-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oxidation.</a:t>
            </a:r>
            <a:endParaRPr sz="2800">
              <a:latin typeface="Arial"/>
              <a:cs typeface="Arial"/>
            </a:endParaRPr>
          </a:p>
          <a:p>
            <a:pPr marL="268605" marR="26352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Major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dietary methylated fatty acid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is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phytanic  acid.</a:t>
            </a:r>
            <a:endParaRPr sz="2800">
              <a:latin typeface="Arial"/>
              <a:cs typeface="Arial"/>
            </a:endParaRPr>
          </a:p>
          <a:p>
            <a:pPr marL="268605" marR="22542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It is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derived from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phytol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present in chlorophyll,  milk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&amp;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animal</a:t>
            </a:r>
            <a:r>
              <a:rPr sz="28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fats.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2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70" dirty="0"/>
              <a:t>28</a:t>
            </a:fld>
            <a:endParaRPr spc="7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165605"/>
            <a:ext cx="7908925" cy="43580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8605" marR="5080" indent="-256540">
              <a:lnSpc>
                <a:spcPct val="100800"/>
              </a:lnSpc>
              <a:spcBef>
                <a:spcPts val="7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400" spc="-5" dirty="0">
                <a:latin typeface="Arial"/>
                <a:cs typeface="Arial"/>
              </a:rPr>
              <a:t>Due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i="1" spc="-5" dirty="0">
                <a:solidFill>
                  <a:srgbClr val="0000FF"/>
                </a:solidFill>
                <a:latin typeface="Arial"/>
                <a:cs typeface="Arial"/>
              </a:rPr>
              <a:t>deficiency of the enzyme </a:t>
            </a:r>
            <a:r>
              <a:rPr sz="24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α</a:t>
            </a:r>
            <a:r>
              <a:rPr sz="2400" i="1" spc="-5" dirty="0">
                <a:solidFill>
                  <a:srgbClr val="0000FF"/>
                </a:solidFill>
                <a:latin typeface="Arial"/>
                <a:cs typeface="Arial"/>
              </a:rPr>
              <a:t>-hydroxylase (phytanic  acid</a:t>
            </a:r>
            <a:r>
              <a:rPr sz="2400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00FF"/>
                </a:solidFill>
                <a:latin typeface="Arial"/>
                <a:cs typeface="Arial"/>
              </a:rPr>
              <a:t>oxidase)</a:t>
            </a:r>
            <a:endParaRPr sz="24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8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400" dirty="0">
                <a:latin typeface="Times New Roman"/>
                <a:cs typeface="Times New Roman"/>
              </a:rPr>
              <a:t>α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oxidation does not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occur.</a:t>
            </a:r>
            <a:endParaRPr sz="2400">
              <a:latin typeface="Arial"/>
              <a:cs typeface="Arial"/>
            </a:endParaRPr>
          </a:p>
          <a:p>
            <a:pPr marL="268605" marR="46164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400" spc="-5" dirty="0">
                <a:latin typeface="Arial"/>
                <a:cs typeface="Arial"/>
              </a:rPr>
              <a:t>Phytanic acid does </a:t>
            </a:r>
            <a:r>
              <a:rPr sz="2400" dirty="0">
                <a:latin typeface="Arial"/>
                <a:cs typeface="Arial"/>
              </a:rPr>
              <a:t>not </a:t>
            </a:r>
            <a:r>
              <a:rPr sz="2400" spc="-5" dirty="0">
                <a:latin typeface="Arial"/>
                <a:cs typeface="Arial"/>
              </a:rPr>
              <a:t>converted into compound </a:t>
            </a:r>
            <a:r>
              <a:rPr sz="2400" dirty="0">
                <a:latin typeface="Arial"/>
                <a:cs typeface="Arial"/>
              </a:rPr>
              <a:t>that  </a:t>
            </a:r>
            <a:r>
              <a:rPr sz="2400" spc="-5" dirty="0">
                <a:latin typeface="Arial"/>
                <a:cs typeface="Arial"/>
              </a:rPr>
              <a:t>can be degraded by beta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–oxidation.</a:t>
            </a:r>
            <a:endParaRPr sz="24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Phytanic acid accumulates in</a:t>
            </a:r>
            <a:r>
              <a:rPr sz="2400" spc="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tissues.</a:t>
            </a:r>
            <a:endParaRPr sz="24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Symptoms:</a:t>
            </a:r>
            <a:endParaRPr sz="2400">
              <a:latin typeface="Arial"/>
              <a:cs typeface="Arial"/>
            </a:endParaRPr>
          </a:p>
          <a:p>
            <a:pPr marL="268605" marR="9271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400" spc="-5" dirty="0">
                <a:latin typeface="Arial"/>
                <a:cs typeface="Arial"/>
              </a:rPr>
              <a:t>Severe neurological </a:t>
            </a:r>
            <a:r>
              <a:rPr sz="2400" dirty="0">
                <a:latin typeface="Arial"/>
                <a:cs typeface="Arial"/>
              </a:rPr>
              <a:t>symptoms, </a:t>
            </a:r>
            <a:r>
              <a:rPr sz="2400" spc="-15" dirty="0">
                <a:latin typeface="Arial"/>
                <a:cs typeface="Arial"/>
              </a:rPr>
              <a:t>polyneuropathy, </a:t>
            </a:r>
            <a:r>
              <a:rPr sz="2400" spc="-5" dirty="0">
                <a:latin typeface="Arial"/>
                <a:cs typeface="Arial"/>
              </a:rPr>
              <a:t>retinitis  pigmentosa, nerve deafness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5" dirty="0">
                <a:latin typeface="Arial"/>
                <a:cs typeface="Arial"/>
              </a:rPr>
              <a:t>cerebellar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ataxia.</a:t>
            </a:r>
            <a:endParaRPr sz="2400">
              <a:latin typeface="Arial"/>
              <a:cs typeface="Arial"/>
            </a:endParaRPr>
          </a:p>
          <a:p>
            <a:pPr marL="268605" marR="68580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  <a:tab pos="5913120" algn="l"/>
              </a:tabLst>
            </a:pP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Rest</a:t>
            </a:r>
            <a:r>
              <a:rPr sz="2400" spc="10" dirty="0">
                <a:solidFill>
                  <a:srgbClr val="00AF5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ict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ed</a:t>
            </a:r>
            <a:r>
              <a:rPr sz="2400" spc="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dieta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ry</a:t>
            </a:r>
            <a:r>
              <a:rPr sz="2400" spc="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intake</a:t>
            </a:r>
            <a:r>
              <a:rPr sz="2400" spc="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of</a:t>
            </a:r>
            <a:r>
              <a:rPr sz="2400" spc="-4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phytan</a:t>
            </a:r>
            <a:r>
              <a:rPr sz="2400" spc="-15" dirty="0">
                <a:solidFill>
                  <a:srgbClr val="00AF5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400" spc="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acid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(</a:t>
            </a:r>
            <a:r>
              <a:rPr sz="2400" spc="-15" dirty="0">
                <a:solidFill>
                  <a:srgbClr val="00AF50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ncl</a:t>
            </a:r>
            <a:r>
              <a:rPr sz="2400" spc="-15" dirty="0">
                <a:solidFill>
                  <a:srgbClr val="00AF50"/>
                </a:solidFill>
                <a:latin typeface="Arial"/>
                <a:cs typeface="Arial"/>
              </a:rPr>
              <a:t>u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d</a:t>
            </a:r>
            <a:r>
              <a:rPr sz="2400" spc="-15" dirty="0">
                <a:solidFill>
                  <a:srgbClr val="00AF50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ng  milk-is a good source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phytanic</a:t>
            </a:r>
            <a:r>
              <a:rPr sz="2400" spc="5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acid)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70791" y="480059"/>
            <a:ext cx="3393173" cy="344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3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70" dirty="0"/>
              <a:t>29</a:t>
            </a:fld>
            <a:endParaRPr spc="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9468" y="1090929"/>
            <a:ext cx="2479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900" spc="-55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800" b="1" spc="-5" dirty="0">
                <a:latin typeface="Arial"/>
                <a:cs typeface="Arial"/>
              </a:rPr>
              <a:t>Three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stages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524510" indent="-229235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pc="-5" dirty="0"/>
              <a:t>Activation </a:t>
            </a:r>
            <a:r>
              <a:rPr dirty="0"/>
              <a:t>of fatty </a:t>
            </a:r>
            <a:r>
              <a:rPr spc="-5" dirty="0"/>
              <a:t>acids occurring in </a:t>
            </a:r>
            <a:r>
              <a:rPr dirty="0"/>
              <a:t>the</a:t>
            </a:r>
            <a:r>
              <a:rPr spc="25" dirty="0"/>
              <a:t> </a:t>
            </a:r>
            <a:r>
              <a:rPr dirty="0"/>
              <a:t>cytosol</a:t>
            </a:r>
          </a:p>
          <a:p>
            <a:pPr marL="524510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pc="-15" dirty="0">
                <a:solidFill>
                  <a:srgbClr val="6F2F9F"/>
                </a:solidFill>
              </a:rPr>
              <a:t>Transport </a:t>
            </a:r>
            <a:r>
              <a:rPr dirty="0">
                <a:solidFill>
                  <a:srgbClr val="6F2F9F"/>
                </a:solidFill>
              </a:rPr>
              <a:t>of fatty </a:t>
            </a:r>
            <a:r>
              <a:rPr spc="-5" dirty="0">
                <a:solidFill>
                  <a:srgbClr val="6F2F9F"/>
                </a:solidFill>
              </a:rPr>
              <a:t>acids into mitochondria</a:t>
            </a:r>
          </a:p>
          <a:p>
            <a:pPr marL="524510" indent="-229235">
              <a:lnSpc>
                <a:spcPct val="100000"/>
              </a:lnSpc>
              <a:spcBef>
                <a:spcPts val="305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pc="-5" dirty="0">
                <a:solidFill>
                  <a:srgbClr val="00AF50"/>
                </a:solidFill>
              </a:rPr>
              <a:t>Beta-Oxidation proper in </a:t>
            </a:r>
            <a:r>
              <a:rPr dirty="0">
                <a:solidFill>
                  <a:srgbClr val="00AF50"/>
                </a:solidFill>
              </a:rPr>
              <a:t>the </a:t>
            </a:r>
            <a:r>
              <a:rPr spc="-5" dirty="0">
                <a:solidFill>
                  <a:srgbClr val="00AF50"/>
                </a:solidFill>
              </a:rPr>
              <a:t>mitochondrial</a:t>
            </a:r>
            <a:r>
              <a:rPr spc="90"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matrix</a:t>
            </a:r>
          </a:p>
          <a:p>
            <a:pPr marL="268605" marR="5080" indent="-256540">
              <a:lnSpc>
                <a:spcPct val="100000"/>
              </a:lnSpc>
              <a:spcBef>
                <a:spcPts val="38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-5" dirty="0">
                <a:solidFill>
                  <a:srgbClr val="000000"/>
                </a:solidFill>
              </a:rPr>
              <a:t>Fatty </a:t>
            </a:r>
            <a:r>
              <a:rPr sz="2800" dirty="0">
                <a:solidFill>
                  <a:srgbClr val="000000"/>
                </a:solidFill>
              </a:rPr>
              <a:t>acids are </a:t>
            </a:r>
            <a:r>
              <a:rPr sz="2800" spc="-5" dirty="0">
                <a:solidFill>
                  <a:srgbClr val="0000FF"/>
                </a:solidFill>
              </a:rPr>
              <a:t>oxidized by most </a:t>
            </a:r>
            <a:r>
              <a:rPr sz="2800" dirty="0">
                <a:solidFill>
                  <a:srgbClr val="0000FF"/>
                </a:solidFill>
              </a:rPr>
              <a:t>of </a:t>
            </a:r>
            <a:r>
              <a:rPr sz="2800" spc="-5" dirty="0">
                <a:solidFill>
                  <a:srgbClr val="0000FF"/>
                </a:solidFill>
              </a:rPr>
              <a:t>the </a:t>
            </a:r>
            <a:r>
              <a:rPr sz="2800" dirty="0">
                <a:solidFill>
                  <a:srgbClr val="0000FF"/>
                </a:solidFill>
              </a:rPr>
              <a:t>tissues </a:t>
            </a:r>
            <a:r>
              <a:rPr sz="2800" spc="-5" dirty="0">
                <a:solidFill>
                  <a:srgbClr val="0000FF"/>
                </a:solidFill>
              </a:rPr>
              <a:t>in  </a:t>
            </a:r>
            <a:r>
              <a:rPr sz="2800" dirty="0">
                <a:solidFill>
                  <a:srgbClr val="0000FF"/>
                </a:solidFill>
              </a:rPr>
              <a:t>the </a:t>
            </a:r>
            <a:r>
              <a:rPr sz="2800" spc="-40" dirty="0">
                <a:solidFill>
                  <a:srgbClr val="0000FF"/>
                </a:solidFill>
              </a:rPr>
              <a:t>body</a:t>
            </a:r>
            <a:r>
              <a:rPr sz="2800" spc="-40" dirty="0">
                <a:solidFill>
                  <a:srgbClr val="000000"/>
                </a:solidFill>
              </a:rPr>
              <a:t>.</a:t>
            </a:r>
            <a:endParaRPr sz="2800"/>
          </a:p>
          <a:p>
            <a:pPr marL="268605" marR="19939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800" i="1" spc="-5" dirty="0">
                <a:solidFill>
                  <a:srgbClr val="FF3300"/>
                </a:solidFill>
                <a:latin typeface="Arial"/>
                <a:cs typeface="Arial"/>
              </a:rPr>
              <a:t>Brain, </a:t>
            </a:r>
            <a:r>
              <a:rPr sz="2800" i="1" dirty="0">
                <a:solidFill>
                  <a:srgbClr val="FF3300"/>
                </a:solidFill>
                <a:latin typeface="Arial"/>
                <a:cs typeface="Arial"/>
              </a:rPr>
              <a:t>erythrocytes </a:t>
            </a:r>
            <a:r>
              <a:rPr sz="2800" i="1" spc="-5" dirty="0">
                <a:solidFill>
                  <a:srgbClr val="FF3300"/>
                </a:solidFill>
                <a:latin typeface="Arial"/>
                <a:cs typeface="Arial"/>
              </a:rPr>
              <a:t>and </a:t>
            </a:r>
            <a:r>
              <a:rPr sz="2800" i="1" dirty="0">
                <a:solidFill>
                  <a:srgbClr val="FF3300"/>
                </a:solidFill>
                <a:latin typeface="Arial"/>
                <a:cs typeface="Arial"/>
              </a:rPr>
              <a:t>adrenal </a:t>
            </a:r>
            <a:r>
              <a:rPr sz="2800" i="1" spc="-5" dirty="0">
                <a:solidFill>
                  <a:srgbClr val="FF3300"/>
                </a:solidFill>
                <a:latin typeface="Arial"/>
                <a:cs typeface="Arial"/>
              </a:rPr>
              <a:t>medulla cannot  </a:t>
            </a:r>
            <a:r>
              <a:rPr sz="2800" i="1" dirty="0">
                <a:solidFill>
                  <a:srgbClr val="FF3300"/>
                </a:solidFill>
                <a:latin typeface="Arial"/>
                <a:cs typeface="Arial"/>
              </a:rPr>
              <a:t>utilize fatty acids </a:t>
            </a:r>
            <a:r>
              <a:rPr sz="2800" spc="-5" dirty="0">
                <a:solidFill>
                  <a:srgbClr val="000000"/>
                </a:solidFill>
              </a:rPr>
              <a:t>for </a:t>
            </a:r>
            <a:r>
              <a:rPr sz="2800" dirty="0">
                <a:solidFill>
                  <a:srgbClr val="000000"/>
                </a:solidFill>
              </a:rPr>
              <a:t>energy</a:t>
            </a:r>
            <a:r>
              <a:rPr sz="2800" spc="-1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requirement.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5999" y="287086"/>
            <a:ext cx="3864515" cy="61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3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70" dirty="0">
                <a:latin typeface="Arial"/>
                <a:cs typeface="Arial"/>
              </a:rPr>
              <a:t>3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0268" y="1116576"/>
            <a:ext cx="7859395" cy="406907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940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7857"/>
              <a:buChar char=""/>
              <a:tabLst>
                <a:tab pos="294005" algn="l"/>
                <a:tab pos="294640" algn="l"/>
              </a:tabLst>
            </a:pPr>
            <a:r>
              <a:rPr sz="2800" spc="-5" dirty="0">
                <a:latin typeface="Arial"/>
                <a:cs typeface="Arial"/>
              </a:rPr>
              <a:t>Minor </a:t>
            </a:r>
            <a:r>
              <a:rPr sz="2800" spc="-25" dirty="0">
                <a:latin typeface="Arial"/>
                <a:cs typeface="Arial"/>
              </a:rPr>
              <a:t>pathway,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takes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place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sz="2800" spc="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microsomes.</a:t>
            </a:r>
            <a:endParaRPr sz="2800">
              <a:latin typeface="Arial"/>
              <a:cs typeface="Arial"/>
            </a:endParaRPr>
          </a:p>
          <a:p>
            <a:pPr marL="294005" marR="48704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Arial"/>
              <a:buChar char=""/>
              <a:tabLst>
                <a:tab pos="294005" algn="l"/>
                <a:tab pos="294640" algn="l"/>
              </a:tabLst>
            </a:pP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Catalyzed by </a:t>
            </a: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hydroxylase </a:t>
            </a: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enzymes involving  </a:t>
            </a:r>
            <a:r>
              <a:rPr sz="2800" i="1" spc="-5" dirty="0">
                <a:solidFill>
                  <a:srgbClr val="0000FF"/>
                </a:solidFill>
                <a:latin typeface="Arial"/>
                <a:cs typeface="Arial"/>
              </a:rPr>
              <a:t>NADPH &amp; cytochrome</a:t>
            </a:r>
            <a:r>
              <a:rPr sz="2800" i="1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00FF"/>
                </a:solidFill>
                <a:latin typeface="Arial"/>
                <a:cs typeface="Arial"/>
              </a:rPr>
              <a:t>P-450.</a:t>
            </a:r>
            <a:endParaRPr sz="2800">
              <a:latin typeface="Arial"/>
              <a:cs typeface="Arial"/>
            </a:endParaRPr>
          </a:p>
          <a:p>
            <a:pPr marL="294005" marR="304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Char char=""/>
              <a:tabLst>
                <a:tab pos="294005" algn="l"/>
                <a:tab pos="294640" algn="l"/>
              </a:tabLst>
            </a:pPr>
            <a:r>
              <a:rPr sz="2800" dirty="0">
                <a:latin typeface="Arial"/>
                <a:cs typeface="Arial"/>
              </a:rPr>
              <a:t>Methyl </a:t>
            </a:r>
            <a:r>
              <a:rPr sz="2800" spc="-5" dirty="0">
                <a:latin typeface="Arial"/>
                <a:cs typeface="Arial"/>
              </a:rPr>
              <a:t>(CH</a:t>
            </a:r>
            <a:r>
              <a:rPr sz="2775" spc="-7" baseline="-21021" dirty="0">
                <a:latin typeface="Arial"/>
                <a:cs typeface="Arial"/>
              </a:rPr>
              <a:t>3</a:t>
            </a:r>
            <a:r>
              <a:rPr sz="2800" spc="-5" dirty="0">
                <a:latin typeface="Arial"/>
                <a:cs typeface="Arial"/>
              </a:rPr>
              <a:t>) </a:t>
            </a:r>
            <a:r>
              <a:rPr sz="2800" dirty="0">
                <a:latin typeface="Arial"/>
                <a:cs typeface="Arial"/>
              </a:rPr>
              <a:t>group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hydroxylated </a:t>
            </a:r>
            <a:r>
              <a:rPr sz="2800" spc="-5" dirty="0">
                <a:latin typeface="Arial"/>
                <a:cs typeface="Arial"/>
              </a:rPr>
              <a:t>to CH</a:t>
            </a:r>
            <a:r>
              <a:rPr sz="2775" spc="-7" baseline="-21021" dirty="0">
                <a:latin typeface="Arial"/>
                <a:cs typeface="Arial"/>
              </a:rPr>
              <a:t>2</a:t>
            </a:r>
            <a:r>
              <a:rPr sz="2800" spc="-5" dirty="0">
                <a:latin typeface="Arial"/>
                <a:cs typeface="Arial"/>
              </a:rPr>
              <a:t>OH &amp;  </a:t>
            </a:r>
            <a:r>
              <a:rPr sz="2800" dirty="0">
                <a:latin typeface="Arial"/>
                <a:cs typeface="Arial"/>
              </a:rPr>
              <a:t>subsequently oxidized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the help of </a:t>
            </a:r>
            <a:r>
              <a:rPr sz="2800" spc="-25" dirty="0">
                <a:latin typeface="Arial"/>
                <a:cs typeface="Arial"/>
              </a:rPr>
              <a:t>NAD</a:t>
            </a:r>
            <a:r>
              <a:rPr sz="2775" spc="-37" baseline="25525" dirty="0">
                <a:latin typeface="Arial"/>
                <a:cs typeface="Arial"/>
              </a:rPr>
              <a:t>+ </a:t>
            </a:r>
            <a:r>
              <a:rPr sz="2800" spc="-5" dirty="0">
                <a:latin typeface="Arial"/>
                <a:cs typeface="Arial"/>
              </a:rPr>
              <a:t>to  COOH </a:t>
            </a:r>
            <a:r>
              <a:rPr sz="2800" dirty="0">
                <a:latin typeface="Arial"/>
                <a:cs typeface="Arial"/>
              </a:rPr>
              <a:t>group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produce dicarboxylic</a:t>
            </a:r>
            <a:r>
              <a:rPr sz="28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acids.</a:t>
            </a:r>
            <a:endParaRPr sz="2800">
              <a:latin typeface="Arial"/>
              <a:cs typeface="Arial"/>
            </a:endParaRPr>
          </a:p>
          <a:p>
            <a:pPr marL="294005" marR="92710" indent="-256540">
              <a:lnSpc>
                <a:spcPct val="100200"/>
              </a:lnSpc>
              <a:spcBef>
                <a:spcPts val="380"/>
              </a:spcBef>
              <a:buClr>
                <a:srgbClr val="2CA1BE"/>
              </a:buClr>
              <a:buSzPct val="67857"/>
              <a:buFont typeface="Arial"/>
              <a:buChar char=""/>
              <a:tabLst>
                <a:tab pos="294005" algn="l"/>
                <a:tab pos="294640" algn="l"/>
              </a:tabLst>
            </a:pPr>
            <a:r>
              <a:rPr sz="2800" i="1" spc="-5" dirty="0">
                <a:solidFill>
                  <a:srgbClr val="C00000"/>
                </a:solidFill>
                <a:latin typeface="Arial"/>
                <a:cs typeface="Arial"/>
              </a:rPr>
              <a:t>When </a:t>
            </a:r>
            <a:r>
              <a:rPr sz="2800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β-</a:t>
            </a:r>
            <a:r>
              <a:rPr sz="2800" i="1" spc="-5" dirty="0">
                <a:solidFill>
                  <a:srgbClr val="C00000"/>
                </a:solidFill>
                <a:latin typeface="Arial"/>
                <a:cs typeface="Arial"/>
              </a:rPr>
              <a:t>oxidation is </a:t>
            </a: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defective </a:t>
            </a:r>
            <a:r>
              <a:rPr sz="2800" i="1" spc="-5" dirty="0">
                <a:solidFill>
                  <a:srgbClr val="C00000"/>
                </a:solidFill>
                <a:latin typeface="Arial"/>
                <a:cs typeface="Arial"/>
              </a:rPr>
              <a:t>&amp; </a:t>
            </a: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dicarboxylic  acids </a:t>
            </a:r>
            <a:r>
              <a:rPr sz="2800" i="1" spc="-5" dirty="0">
                <a:solidFill>
                  <a:srgbClr val="C00000"/>
                </a:solidFill>
                <a:latin typeface="Arial"/>
                <a:cs typeface="Arial"/>
              </a:rPr>
              <a:t>are </a:t>
            </a: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excreted </a:t>
            </a:r>
            <a:r>
              <a:rPr sz="2800" i="1" spc="-5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urine causing dicarboxylic  aciduria.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63419" y="556259"/>
            <a:ext cx="3409896" cy="415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3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70" dirty="0"/>
              <a:t>30</a:t>
            </a:fld>
            <a:endParaRPr spc="7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3990" y="2784957"/>
            <a:ext cx="3516751" cy="661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3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70" dirty="0"/>
              <a:t>31</a:t>
            </a:fld>
            <a:endParaRPr spc="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168" y="1244853"/>
            <a:ext cx="8523605" cy="466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7505" marR="22796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Char char=""/>
              <a:tabLst>
                <a:tab pos="357505" algn="l"/>
                <a:tab pos="358140" algn="l"/>
              </a:tabLst>
            </a:pPr>
            <a:r>
              <a:rPr sz="2400" dirty="0">
                <a:solidFill>
                  <a:srgbClr val="0099FF"/>
                </a:solidFill>
                <a:latin typeface="Arial"/>
                <a:cs typeface="Arial"/>
              </a:rPr>
              <a:t>Fatty </a:t>
            </a:r>
            <a:r>
              <a:rPr sz="2400" spc="-5" dirty="0">
                <a:solidFill>
                  <a:srgbClr val="0099FF"/>
                </a:solidFill>
                <a:latin typeface="Arial"/>
                <a:cs typeface="Arial"/>
              </a:rPr>
              <a:t>acids </a:t>
            </a:r>
            <a:r>
              <a:rPr sz="2400" spc="-5" dirty="0">
                <a:latin typeface="Arial"/>
                <a:cs typeface="Arial"/>
              </a:rPr>
              <a:t>are activated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acyl CoA </a:t>
            </a:r>
            <a:r>
              <a:rPr sz="2400" spc="-5" dirty="0">
                <a:latin typeface="Arial"/>
                <a:cs typeface="Arial"/>
              </a:rPr>
              <a:t>by </a:t>
            </a:r>
            <a:r>
              <a:rPr sz="2400" i="1" spc="-5" dirty="0">
                <a:solidFill>
                  <a:srgbClr val="0000FF"/>
                </a:solidFill>
                <a:latin typeface="Arial"/>
                <a:cs typeface="Arial"/>
              </a:rPr>
              <a:t>thiokinases or acyl  CoA</a:t>
            </a:r>
            <a:r>
              <a:rPr sz="2400" i="1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00FF"/>
                </a:solidFill>
                <a:latin typeface="Arial"/>
                <a:cs typeface="Arial"/>
              </a:rPr>
              <a:t>synthetases</a:t>
            </a:r>
            <a:endParaRPr sz="2400">
              <a:latin typeface="Arial"/>
              <a:cs typeface="Arial"/>
            </a:endParaRPr>
          </a:p>
          <a:p>
            <a:pPr marL="357505" marR="132207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357505" algn="l"/>
                <a:tab pos="35814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reaction occurs in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two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steps and requires</a:t>
            </a:r>
            <a:r>
              <a:rPr sz="24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0000FF"/>
                </a:solidFill>
                <a:latin typeface="Arial"/>
                <a:cs typeface="Arial"/>
              </a:rPr>
              <a:t>ATP</a:t>
            </a:r>
            <a:r>
              <a:rPr sz="2400" spc="-125" dirty="0">
                <a:latin typeface="Arial"/>
                <a:cs typeface="Arial"/>
              </a:rPr>
              <a:t>, </a:t>
            </a:r>
            <a:r>
              <a:rPr sz="2400" spc="-1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coenzyme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sz="2400" spc="-2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Mg</a:t>
            </a:r>
            <a:r>
              <a:rPr sz="2400" baseline="24305" dirty="0">
                <a:solidFill>
                  <a:srgbClr val="0000FF"/>
                </a:solidFill>
                <a:latin typeface="Arial"/>
                <a:cs typeface="Arial"/>
              </a:rPr>
              <a:t>2+</a:t>
            </a:r>
            <a:endParaRPr sz="2400" baseline="24305">
              <a:latin typeface="Arial"/>
              <a:cs typeface="Arial"/>
            </a:endParaRPr>
          </a:p>
          <a:p>
            <a:pPr marL="357505" marR="13716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357505" algn="l"/>
                <a:tab pos="358140" algn="l"/>
              </a:tabLst>
            </a:pPr>
            <a:r>
              <a:rPr sz="2400" dirty="0">
                <a:latin typeface="Arial"/>
                <a:cs typeface="Arial"/>
              </a:rPr>
              <a:t>Fatty </a:t>
            </a:r>
            <a:r>
              <a:rPr sz="2400" spc="-5" dirty="0">
                <a:latin typeface="Arial"/>
                <a:cs typeface="Arial"/>
              </a:rPr>
              <a:t>acid </a:t>
            </a:r>
            <a:r>
              <a:rPr sz="2400" dirty="0">
                <a:latin typeface="Arial"/>
                <a:cs typeface="Arial"/>
              </a:rPr>
              <a:t>reacts </a:t>
            </a:r>
            <a:r>
              <a:rPr sz="2400" spc="-5" dirty="0">
                <a:latin typeface="Arial"/>
                <a:cs typeface="Arial"/>
              </a:rPr>
              <a:t>with </a:t>
            </a:r>
            <a:r>
              <a:rPr sz="2400" spc="-65" dirty="0">
                <a:latin typeface="Arial"/>
                <a:cs typeface="Arial"/>
              </a:rPr>
              <a:t>ATP </a:t>
            </a:r>
            <a:r>
              <a:rPr sz="2400" dirty="0">
                <a:latin typeface="Arial"/>
                <a:cs typeface="Arial"/>
              </a:rPr>
              <a:t>to form </a:t>
            </a:r>
            <a:r>
              <a:rPr sz="2400" spc="-5" dirty="0">
                <a:latin typeface="Arial"/>
                <a:cs typeface="Arial"/>
              </a:rPr>
              <a:t>acyladenylate which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then  combines with coenzyme </a:t>
            </a:r>
            <a:r>
              <a:rPr sz="2400" dirty="0">
                <a:latin typeface="Arial"/>
                <a:cs typeface="Arial"/>
              </a:rPr>
              <a:t>A to </a:t>
            </a:r>
            <a:r>
              <a:rPr sz="2400" spc="-5" dirty="0">
                <a:latin typeface="Arial"/>
                <a:cs typeface="Arial"/>
              </a:rPr>
              <a:t>produce acyl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CoA.</a:t>
            </a:r>
            <a:endParaRPr sz="2400">
              <a:latin typeface="Arial"/>
              <a:cs typeface="Arial"/>
            </a:endParaRPr>
          </a:p>
          <a:p>
            <a:pPr marL="357505" marR="880744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Char char=""/>
              <a:tabLst>
                <a:tab pos="357505" algn="l"/>
                <a:tab pos="358140" algn="l"/>
              </a:tabLst>
            </a:pPr>
            <a:r>
              <a:rPr sz="2400" spc="-50" dirty="0">
                <a:latin typeface="Arial"/>
                <a:cs typeface="Arial"/>
              </a:rPr>
              <a:t>Two </a:t>
            </a:r>
            <a:r>
              <a:rPr sz="2400" spc="-5" dirty="0">
                <a:latin typeface="Arial"/>
                <a:cs typeface="Arial"/>
              </a:rPr>
              <a:t>high energy phosphates are utilized, since </a:t>
            </a:r>
            <a:r>
              <a:rPr sz="2400" spc="-65" dirty="0">
                <a:latin typeface="Arial"/>
                <a:cs typeface="Arial"/>
              </a:rPr>
              <a:t>ATP </a:t>
            </a:r>
            <a:r>
              <a:rPr sz="2400" spc="-5" dirty="0">
                <a:latin typeface="Arial"/>
                <a:cs typeface="Arial"/>
              </a:rPr>
              <a:t>is  converted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pyrophosphate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(PPi).</a:t>
            </a:r>
            <a:endParaRPr sz="2400">
              <a:latin typeface="Arial"/>
              <a:cs typeface="Arial"/>
            </a:endParaRPr>
          </a:p>
          <a:p>
            <a:pPr marL="357505" marR="28829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357505" algn="l"/>
                <a:tab pos="35814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enzyme inorganic pyrophosphafase hydrolyses PPi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phosphate.</a:t>
            </a:r>
            <a:endParaRPr sz="2400">
              <a:latin typeface="Arial"/>
              <a:cs typeface="Arial"/>
            </a:endParaRPr>
          </a:p>
          <a:p>
            <a:pPr marL="357505" marR="1066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357505" algn="l"/>
                <a:tab pos="35814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immediate elimination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PPi makes </a:t>
            </a:r>
            <a:r>
              <a:rPr sz="2400" dirty="0">
                <a:latin typeface="Arial"/>
                <a:cs typeface="Arial"/>
              </a:rPr>
              <a:t>this </a:t>
            </a:r>
            <a:r>
              <a:rPr sz="2400" spc="-5" dirty="0">
                <a:latin typeface="Arial"/>
                <a:cs typeface="Arial"/>
              </a:rPr>
              <a:t>reaction totally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irreversible.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55331" y="498689"/>
            <a:ext cx="3969666" cy="512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3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70" dirty="0"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753" y="308559"/>
            <a:ext cx="19310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170" dirty="0">
                <a:solidFill>
                  <a:srgbClr val="0000FF"/>
                </a:solidFill>
                <a:latin typeface="Arial"/>
                <a:cs typeface="Arial"/>
              </a:rPr>
              <a:t>R-CH</a:t>
            </a:r>
            <a:r>
              <a:rPr sz="2400" b="1" spc="254" baseline="-20833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2400" b="1" spc="170" dirty="0">
                <a:solidFill>
                  <a:srgbClr val="0000FF"/>
                </a:solidFill>
                <a:latin typeface="Arial"/>
                <a:cs typeface="Arial"/>
              </a:rPr>
              <a:t>-CH</a:t>
            </a:r>
            <a:r>
              <a:rPr sz="2400" b="1" spc="254" baseline="-20833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2400" b="1" spc="170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80" dirty="0">
                <a:solidFill>
                  <a:srgbClr val="0000FF"/>
                </a:solidFill>
                <a:latin typeface="Arial"/>
                <a:cs typeface="Arial"/>
              </a:rPr>
              <a:t>COO</a:t>
            </a:r>
            <a:r>
              <a:rPr sz="2400" b="1" spc="120" baseline="24305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endParaRPr sz="2400" baseline="24305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Fatty</a:t>
            </a:r>
            <a:r>
              <a:rPr sz="2400" b="1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Acid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79747" y="1432560"/>
            <a:ext cx="824865" cy="1915795"/>
            <a:chOff x="4079747" y="1432560"/>
            <a:chExt cx="824865" cy="1915795"/>
          </a:xfrm>
        </p:grpSpPr>
        <p:sp>
          <p:nvSpPr>
            <p:cNvPr id="4" name="object 4"/>
            <p:cNvSpPr/>
            <p:nvPr/>
          </p:nvSpPr>
          <p:spPr>
            <a:xfrm>
              <a:off x="4079747" y="1432560"/>
              <a:ext cx="676655" cy="19156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74415" y="1447800"/>
              <a:ext cx="287655" cy="1524635"/>
            </a:xfrm>
            <a:custGeom>
              <a:avLst/>
              <a:gdLst/>
              <a:ahLst/>
              <a:cxnLst/>
              <a:rect l="l" t="t" r="r" b="b"/>
              <a:pathLst>
                <a:path w="287654" h="1524635">
                  <a:moveTo>
                    <a:pt x="27670" y="1236811"/>
                  </a:moveTo>
                  <a:lnTo>
                    <a:pt x="15644" y="1240916"/>
                  </a:lnTo>
                  <a:lnTo>
                    <a:pt x="6159" y="1249350"/>
                  </a:lnTo>
                  <a:lnTo>
                    <a:pt x="817" y="1260379"/>
                  </a:lnTo>
                  <a:lnTo>
                    <a:pt x="0" y="1272599"/>
                  </a:lnTo>
                  <a:lnTo>
                    <a:pt x="4087" y="1284604"/>
                  </a:lnTo>
                  <a:lnTo>
                    <a:pt x="143660" y="1524127"/>
                  </a:lnTo>
                  <a:lnTo>
                    <a:pt x="180769" y="1460627"/>
                  </a:lnTo>
                  <a:lnTo>
                    <a:pt x="111656" y="1460627"/>
                  </a:lnTo>
                  <a:lnTo>
                    <a:pt x="111718" y="1342162"/>
                  </a:lnTo>
                  <a:lnTo>
                    <a:pt x="59459" y="1252474"/>
                  </a:lnTo>
                  <a:lnTo>
                    <a:pt x="51006" y="1242935"/>
                  </a:lnTo>
                  <a:lnTo>
                    <a:pt x="39933" y="1237599"/>
                  </a:lnTo>
                  <a:lnTo>
                    <a:pt x="27670" y="1236811"/>
                  </a:lnTo>
                  <a:close/>
                </a:path>
                <a:path w="287654" h="1524635">
                  <a:moveTo>
                    <a:pt x="111718" y="1342162"/>
                  </a:moveTo>
                  <a:lnTo>
                    <a:pt x="111656" y="1460627"/>
                  </a:lnTo>
                  <a:lnTo>
                    <a:pt x="124483" y="1460627"/>
                  </a:lnTo>
                  <a:lnTo>
                    <a:pt x="124492" y="1444498"/>
                  </a:lnTo>
                  <a:lnTo>
                    <a:pt x="116101" y="1444498"/>
                  </a:lnTo>
                  <a:lnTo>
                    <a:pt x="124499" y="1430101"/>
                  </a:lnTo>
                  <a:lnTo>
                    <a:pt x="124534" y="1364156"/>
                  </a:lnTo>
                  <a:lnTo>
                    <a:pt x="111718" y="1342162"/>
                  </a:lnTo>
                  <a:close/>
                </a:path>
                <a:path w="287654" h="1524635">
                  <a:moveTo>
                    <a:pt x="137338" y="1408092"/>
                  </a:moveTo>
                  <a:lnTo>
                    <a:pt x="124499" y="1430101"/>
                  </a:lnTo>
                  <a:lnTo>
                    <a:pt x="124483" y="1460627"/>
                  </a:lnTo>
                  <a:lnTo>
                    <a:pt x="137310" y="1460627"/>
                  </a:lnTo>
                  <a:lnTo>
                    <a:pt x="137338" y="1408092"/>
                  </a:lnTo>
                  <a:close/>
                </a:path>
                <a:path w="287654" h="1524635">
                  <a:moveTo>
                    <a:pt x="143739" y="1397118"/>
                  </a:moveTo>
                  <a:lnTo>
                    <a:pt x="137338" y="1408092"/>
                  </a:lnTo>
                  <a:lnTo>
                    <a:pt x="137310" y="1460627"/>
                  </a:lnTo>
                  <a:lnTo>
                    <a:pt x="175664" y="1460627"/>
                  </a:lnTo>
                  <a:lnTo>
                    <a:pt x="175673" y="1444498"/>
                  </a:lnTo>
                  <a:lnTo>
                    <a:pt x="171346" y="1444498"/>
                  </a:lnTo>
                  <a:lnTo>
                    <a:pt x="143739" y="1397118"/>
                  </a:lnTo>
                  <a:close/>
                </a:path>
                <a:path w="287654" h="1524635">
                  <a:moveTo>
                    <a:pt x="259923" y="1236936"/>
                  </a:moveTo>
                  <a:lnTo>
                    <a:pt x="175726" y="1342284"/>
                  </a:lnTo>
                  <a:lnTo>
                    <a:pt x="175664" y="1460627"/>
                  </a:lnTo>
                  <a:lnTo>
                    <a:pt x="180769" y="1460627"/>
                  </a:lnTo>
                  <a:lnTo>
                    <a:pt x="283487" y="1284859"/>
                  </a:lnTo>
                  <a:lnTo>
                    <a:pt x="287575" y="1272780"/>
                  </a:lnTo>
                  <a:lnTo>
                    <a:pt x="286758" y="1260522"/>
                  </a:lnTo>
                  <a:lnTo>
                    <a:pt x="281416" y="1249479"/>
                  </a:lnTo>
                  <a:lnTo>
                    <a:pt x="271930" y="1241044"/>
                  </a:lnTo>
                  <a:lnTo>
                    <a:pt x="259923" y="1236936"/>
                  </a:lnTo>
                  <a:close/>
                </a:path>
                <a:path w="287654" h="1524635">
                  <a:moveTo>
                    <a:pt x="124499" y="1430101"/>
                  </a:moveTo>
                  <a:lnTo>
                    <a:pt x="116101" y="1444498"/>
                  </a:lnTo>
                  <a:lnTo>
                    <a:pt x="124492" y="1444498"/>
                  </a:lnTo>
                  <a:lnTo>
                    <a:pt x="124499" y="1430101"/>
                  </a:lnTo>
                  <a:close/>
                </a:path>
                <a:path w="287654" h="1524635">
                  <a:moveTo>
                    <a:pt x="175726" y="1342284"/>
                  </a:moveTo>
                  <a:lnTo>
                    <a:pt x="143739" y="1397118"/>
                  </a:lnTo>
                  <a:lnTo>
                    <a:pt x="171346" y="1444498"/>
                  </a:lnTo>
                  <a:lnTo>
                    <a:pt x="175673" y="1444498"/>
                  </a:lnTo>
                  <a:lnTo>
                    <a:pt x="175726" y="1342284"/>
                  </a:lnTo>
                  <a:close/>
                </a:path>
                <a:path w="287654" h="1524635">
                  <a:moveTo>
                    <a:pt x="124534" y="1364156"/>
                  </a:moveTo>
                  <a:lnTo>
                    <a:pt x="124499" y="1430101"/>
                  </a:lnTo>
                  <a:lnTo>
                    <a:pt x="137338" y="1408092"/>
                  </a:lnTo>
                  <a:lnTo>
                    <a:pt x="137349" y="1386151"/>
                  </a:lnTo>
                  <a:lnTo>
                    <a:pt x="124534" y="1364156"/>
                  </a:lnTo>
                  <a:close/>
                </a:path>
                <a:path w="287654" h="1524635">
                  <a:moveTo>
                    <a:pt x="137349" y="1386151"/>
                  </a:moveTo>
                  <a:lnTo>
                    <a:pt x="137338" y="1408092"/>
                  </a:lnTo>
                  <a:lnTo>
                    <a:pt x="143739" y="1397118"/>
                  </a:lnTo>
                  <a:lnTo>
                    <a:pt x="137349" y="1386151"/>
                  </a:lnTo>
                  <a:close/>
                </a:path>
                <a:path w="287654" h="1524635">
                  <a:moveTo>
                    <a:pt x="176426" y="0"/>
                  </a:moveTo>
                  <a:lnTo>
                    <a:pt x="138072" y="0"/>
                  </a:lnTo>
                  <a:lnTo>
                    <a:pt x="137349" y="1386151"/>
                  </a:lnTo>
                  <a:lnTo>
                    <a:pt x="143739" y="1397118"/>
                  </a:lnTo>
                  <a:lnTo>
                    <a:pt x="175726" y="1342284"/>
                  </a:lnTo>
                  <a:lnTo>
                    <a:pt x="176426" y="0"/>
                  </a:lnTo>
                  <a:close/>
                </a:path>
                <a:path w="287654" h="1524635">
                  <a:moveTo>
                    <a:pt x="125245" y="0"/>
                  </a:moveTo>
                  <a:lnTo>
                    <a:pt x="112418" y="0"/>
                  </a:lnTo>
                  <a:lnTo>
                    <a:pt x="111773" y="1236811"/>
                  </a:lnTo>
                  <a:lnTo>
                    <a:pt x="111789" y="1342284"/>
                  </a:lnTo>
                  <a:lnTo>
                    <a:pt x="124534" y="1364156"/>
                  </a:lnTo>
                  <a:lnTo>
                    <a:pt x="12524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92167" y="1649857"/>
              <a:ext cx="512318" cy="8813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079747" y="4024884"/>
            <a:ext cx="676910" cy="1687195"/>
            <a:chOff x="4079747" y="4024884"/>
            <a:chExt cx="676910" cy="1687195"/>
          </a:xfrm>
        </p:grpSpPr>
        <p:sp>
          <p:nvSpPr>
            <p:cNvPr id="8" name="object 8"/>
            <p:cNvSpPr/>
            <p:nvPr/>
          </p:nvSpPr>
          <p:spPr>
            <a:xfrm>
              <a:off x="4079747" y="4024884"/>
              <a:ext cx="676655" cy="16870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74651" y="4040124"/>
              <a:ext cx="287655" cy="1296035"/>
            </a:xfrm>
            <a:custGeom>
              <a:avLst/>
              <a:gdLst/>
              <a:ahLst/>
              <a:cxnLst/>
              <a:rect l="l" t="t" r="r" b="b"/>
              <a:pathLst>
                <a:path w="287654" h="1296035">
                  <a:moveTo>
                    <a:pt x="27668" y="1008102"/>
                  </a:moveTo>
                  <a:lnTo>
                    <a:pt x="15662" y="1012189"/>
                  </a:lnTo>
                  <a:lnTo>
                    <a:pt x="6123" y="1020625"/>
                  </a:lnTo>
                  <a:lnTo>
                    <a:pt x="787" y="1031668"/>
                  </a:lnTo>
                  <a:lnTo>
                    <a:pt x="0" y="1043926"/>
                  </a:lnTo>
                  <a:lnTo>
                    <a:pt x="4105" y="1056005"/>
                  </a:lnTo>
                  <a:lnTo>
                    <a:pt x="143424" y="1295527"/>
                  </a:lnTo>
                  <a:lnTo>
                    <a:pt x="180567" y="1232027"/>
                  </a:lnTo>
                  <a:lnTo>
                    <a:pt x="111547" y="1232027"/>
                  </a:lnTo>
                  <a:lnTo>
                    <a:pt x="111667" y="1135530"/>
                  </a:lnTo>
                  <a:lnTo>
                    <a:pt x="111623" y="1113620"/>
                  </a:lnTo>
                  <a:lnTo>
                    <a:pt x="59350" y="1023746"/>
                  </a:lnTo>
                  <a:lnTo>
                    <a:pt x="50917" y="1014261"/>
                  </a:lnTo>
                  <a:lnTo>
                    <a:pt x="39887" y="1008919"/>
                  </a:lnTo>
                  <a:lnTo>
                    <a:pt x="27668" y="1008102"/>
                  </a:lnTo>
                  <a:close/>
                </a:path>
                <a:path w="287654" h="1296035">
                  <a:moveTo>
                    <a:pt x="111693" y="1113741"/>
                  </a:moveTo>
                  <a:lnTo>
                    <a:pt x="111547" y="1232027"/>
                  </a:lnTo>
                  <a:lnTo>
                    <a:pt x="124247" y="1232027"/>
                  </a:lnTo>
                  <a:lnTo>
                    <a:pt x="124267" y="1215898"/>
                  </a:lnTo>
                  <a:lnTo>
                    <a:pt x="115865" y="1215898"/>
                  </a:lnTo>
                  <a:lnTo>
                    <a:pt x="124285" y="1201506"/>
                  </a:lnTo>
                  <a:lnTo>
                    <a:pt x="124367" y="1135530"/>
                  </a:lnTo>
                  <a:lnTo>
                    <a:pt x="111693" y="1113741"/>
                  </a:lnTo>
                  <a:close/>
                </a:path>
                <a:path w="287654" h="1296035">
                  <a:moveTo>
                    <a:pt x="137139" y="1179534"/>
                  </a:moveTo>
                  <a:lnTo>
                    <a:pt x="124285" y="1201506"/>
                  </a:lnTo>
                  <a:lnTo>
                    <a:pt x="124247" y="1232027"/>
                  </a:lnTo>
                  <a:lnTo>
                    <a:pt x="137074" y="1232027"/>
                  </a:lnTo>
                  <a:lnTo>
                    <a:pt x="137139" y="1179534"/>
                  </a:lnTo>
                  <a:close/>
                </a:path>
                <a:path w="287654" h="1296035">
                  <a:moveTo>
                    <a:pt x="143569" y="1168545"/>
                  </a:moveTo>
                  <a:lnTo>
                    <a:pt x="137139" y="1179534"/>
                  </a:lnTo>
                  <a:lnTo>
                    <a:pt x="137074" y="1232027"/>
                  </a:lnTo>
                  <a:lnTo>
                    <a:pt x="175555" y="1232027"/>
                  </a:lnTo>
                  <a:lnTo>
                    <a:pt x="175575" y="1215898"/>
                  </a:lnTo>
                  <a:lnTo>
                    <a:pt x="171110" y="1215898"/>
                  </a:lnTo>
                  <a:lnTo>
                    <a:pt x="143569" y="1168545"/>
                  </a:lnTo>
                  <a:close/>
                </a:path>
                <a:path w="287654" h="1296035">
                  <a:moveTo>
                    <a:pt x="259923" y="1008409"/>
                  </a:moveTo>
                  <a:lnTo>
                    <a:pt x="175702" y="1113620"/>
                  </a:lnTo>
                  <a:lnTo>
                    <a:pt x="175555" y="1232027"/>
                  </a:lnTo>
                  <a:lnTo>
                    <a:pt x="180567" y="1232027"/>
                  </a:lnTo>
                  <a:lnTo>
                    <a:pt x="283378" y="1056258"/>
                  </a:lnTo>
                  <a:lnTo>
                    <a:pt x="287486" y="1044253"/>
                  </a:lnTo>
                  <a:lnTo>
                    <a:pt x="286712" y="1032033"/>
                  </a:lnTo>
                  <a:lnTo>
                    <a:pt x="281414" y="1021004"/>
                  </a:lnTo>
                  <a:lnTo>
                    <a:pt x="271948" y="1012570"/>
                  </a:lnTo>
                  <a:lnTo>
                    <a:pt x="259923" y="1008409"/>
                  </a:lnTo>
                  <a:close/>
                </a:path>
                <a:path w="287654" h="1296035">
                  <a:moveTo>
                    <a:pt x="124285" y="1201506"/>
                  </a:moveTo>
                  <a:lnTo>
                    <a:pt x="115865" y="1215898"/>
                  </a:lnTo>
                  <a:lnTo>
                    <a:pt x="124267" y="1215898"/>
                  </a:lnTo>
                  <a:lnTo>
                    <a:pt x="124285" y="1201506"/>
                  </a:lnTo>
                  <a:close/>
                </a:path>
                <a:path w="287654" h="1296035">
                  <a:moveTo>
                    <a:pt x="175702" y="1113620"/>
                  </a:moveTo>
                  <a:lnTo>
                    <a:pt x="143569" y="1168545"/>
                  </a:lnTo>
                  <a:lnTo>
                    <a:pt x="171110" y="1215898"/>
                  </a:lnTo>
                  <a:lnTo>
                    <a:pt x="175575" y="1215898"/>
                  </a:lnTo>
                  <a:lnTo>
                    <a:pt x="175702" y="1113620"/>
                  </a:lnTo>
                  <a:close/>
                </a:path>
                <a:path w="287654" h="1296035">
                  <a:moveTo>
                    <a:pt x="124367" y="1135530"/>
                  </a:moveTo>
                  <a:lnTo>
                    <a:pt x="124285" y="1201506"/>
                  </a:lnTo>
                  <a:lnTo>
                    <a:pt x="137139" y="1179534"/>
                  </a:lnTo>
                  <a:lnTo>
                    <a:pt x="137166" y="1157537"/>
                  </a:lnTo>
                  <a:lnTo>
                    <a:pt x="124367" y="1135530"/>
                  </a:lnTo>
                  <a:close/>
                </a:path>
                <a:path w="287654" h="1296035">
                  <a:moveTo>
                    <a:pt x="137166" y="1157537"/>
                  </a:moveTo>
                  <a:lnTo>
                    <a:pt x="137139" y="1179534"/>
                  </a:lnTo>
                  <a:lnTo>
                    <a:pt x="143569" y="1168545"/>
                  </a:lnTo>
                  <a:lnTo>
                    <a:pt x="137166" y="1157537"/>
                  </a:lnTo>
                  <a:close/>
                </a:path>
                <a:path w="287654" h="1296035">
                  <a:moveTo>
                    <a:pt x="177079" y="0"/>
                  </a:moveTo>
                  <a:lnTo>
                    <a:pt x="138598" y="0"/>
                  </a:lnTo>
                  <a:lnTo>
                    <a:pt x="137166" y="1157537"/>
                  </a:lnTo>
                  <a:lnTo>
                    <a:pt x="143569" y="1168545"/>
                  </a:lnTo>
                  <a:lnTo>
                    <a:pt x="175702" y="1113620"/>
                  </a:lnTo>
                  <a:lnTo>
                    <a:pt x="177079" y="0"/>
                  </a:lnTo>
                  <a:close/>
                </a:path>
                <a:path w="287654" h="1296035">
                  <a:moveTo>
                    <a:pt x="125771" y="0"/>
                  </a:moveTo>
                  <a:lnTo>
                    <a:pt x="113071" y="0"/>
                  </a:lnTo>
                  <a:lnTo>
                    <a:pt x="111693" y="1113741"/>
                  </a:lnTo>
                  <a:lnTo>
                    <a:pt x="124367" y="1135530"/>
                  </a:lnTo>
                  <a:lnTo>
                    <a:pt x="12577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831969" y="2935985"/>
            <a:ext cx="90170" cy="224154"/>
          </a:xfrm>
          <a:custGeom>
            <a:avLst/>
            <a:gdLst/>
            <a:ahLst/>
            <a:cxnLst/>
            <a:rect l="l" t="t" r="r" b="b"/>
            <a:pathLst>
              <a:path w="90170" h="224155">
                <a:moveTo>
                  <a:pt x="35814" y="0"/>
                </a:moveTo>
                <a:lnTo>
                  <a:pt x="0" y="0"/>
                </a:lnTo>
                <a:lnTo>
                  <a:pt x="0" y="224028"/>
                </a:lnTo>
                <a:lnTo>
                  <a:pt x="35814" y="224028"/>
                </a:lnTo>
                <a:lnTo>
                  <a:pt x="35814" y="0"/>
                </a:lnTo>
                <a:close/>
              </a:path>
              <a:path w="90170" h="224155">
                <a:moveTo>
                  <a:pt x="89662" y="0"/>
                </a:moveTo>
                <a:lnTo>
                  <a:pt x="53848" y="0"/>
                </a:lnTo>
                <a:lnTo>
                  <a:pt x="53848" y="224028"/>
                </a:lnTo>
                <a:lnTo>
                  <a:pt x="89662" y="224028"/>
                </a:lnTo>
                <a:lnTo>
                  <a:pt x="896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08169" y="5450585"/>
            <a:ext cx="90170" cy="224154"/>
          </a:xfrm>
          <a:custGeom>
            <a:avLst/>
            <a:gdLst/>
            <a:ahLst/>
            <a:cxnLst/>
            <a:rect l="l" t="t" r="r" b="b"/>
            <a:pathLst>
              <a:path w="90170" h="224154">
                <a:moveTo>
                  <a:pt x="35814" y="0"/>
                </a:moveTo>
                <a:lnTo>
                  <a:pt x="0" y="0"/>
                </a:lnTo>
                <a:lnTo>
                  <a:pt x="0" y="224015"/>
                </a:lnTo>
                <a:lnTo>
                  <a:pt x="35814" y="224015"/>
                </a:lnTo>
                <a:lnTo>
                  <a:pt x="35814" y="0"/>
                </a:lnTo>
                <a:close/>
              </a:path>
              <a:path w="90170" h="224154">
                <a:moveTo>
                  <a:pt x="89662" y="0"/>
                </a:moveTo>
                <a:lnTo>
                  <a:pt x="53848" y="0"/>
                </a:lnTo>
                <a:lnTo>
                  <a:pt x="53848" y="224015"/>
                </a:lnTo>
                <a:lnTo>
                  <a:pt x="89662" y="224015"/>
                </a:lnTo>
                <a:lnTo>
                  <a:pt x="896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04308" y="1292097"/>
            <a:ext cx="431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0142" y="1748993"/>
            <a:ext cx="146177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spc="8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400" spc="114" dirty="0">
                <a:solidFill>
                  <a:srgbClr val="0000FF"/>
                </a:solidFill>
                <a:latin typeface="Arial"/>
                <a:cs typeface="Arial"/>
              </a:rPr>
              <a:t>iokinas</a:t>
            </a:r>
            <a:endParaRPr sz="24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26069" y="2161159"/>
            <a:ext cx="457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60" dirty="0">
                <a:solidFill>
                  <a:srgbClr val="00AF50"/>
                </a:solidFill>
                <a:latin typeface="Arial"/>
                <a:cs typeface="Arial"/>
              </a:rPr>
              <a:t>PPi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21097" y="1787093"/>
            <a:ext cx="3250565" cy="1184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0">
              <a:lnSpc>
                <a:spcPct val="100000"/>
              </a:lnSpc>
              <a:spcBef>
                <a:spcPts val="100"/>
              </a:spcBef>
              <a:tabLst>
                <a:tab pos="847090" algn="l"/>
              </a:tabLst>
            </a:pPr>
            <a:r>
              <a:rPr sz="3600" b="1" spc="-412" baseline="23148" dirty="0">
                <a:solidFill>
                  <a:srgbClr val="00AF50"/>
                </a:solidFill>
                <a:latin typeface="Arial"/>
                <a:cs typeface="Arial"/>
              </a:rPr>
              <a:t>P	</a:t>
            </a:r>
            <a:r>
              <a:rPr sz="2400" spc="80" dirty="0">
                <a:solidFill>
                  <a:srgbClr val="0000FF"/>
                </a:solidFill>
                <a:latin typeface="Arial"/>
                <a:cs typeface="Arial"/>
              </a:rPr>
              <a:t>Pyrophosphatas</a:t>
            </a:r>
            <a:endParaRPr sz="2400">
              <a:latin typeface="Arial"/>
              <a:cs typeface="Arial"/>
            </a:endParaRPr>
          </a:p>
          <a:p>
            <a:pPr marL="168910">
              <a:lnSpc>
                <a:spcPct val="100000"/>
              </a:lnSpc>
              <a:spcBef>
                <a:spcPts val="65"/>
              </a:spcBef>
              <a:tabLst>
                <a:tab pos="1938655" algn="l"/>
              </a:tabLst>
            </a:pPr>
            <a:r>
              <a:rPr sz="2400" b="1" spc="-165" dirty="0">
                <a:solidFill>
                  <a:srgbClr val="00AF50"/>
                </a:solidFill>
                <a:latin typeface="Arial"/>
                <a:cs typeface="Arial"/>
              </a:rPr>
              <a:t>PPi	</a:t>
            </a:r>
            <a:r>
              <a:rPr sz="3600" baseline="1157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endParaRPr sz="3600" baseline="1157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20"/>
              </a:spcBef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509259" y="2139695"/>
            <a:ext cx="2525395" cy="676910"/>
            <a:chOff x="5509259" y="2139695"/>
            <a:chExt cx="2525395" cy="676910"/>
          </a:xfrm>
        </p:grpSpPr>
        <p:sp>
          <p:nvSpPr>
            <p:cNvPr id="17" name="object 17"/>
            <p:cNvSpPr/>
            <p:nvPr/>
          </p:nvSpPr>
          <p:spPr>
            <a:xfrm>
              <a:off x="5509259" y="2139695"/>
              <a:ext cx="2525267" cy="6766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62599" y="2296009"/>
              <a:ext cx="2134235" cy="287655"/>
            </a:xfrm>
            <a:custGeom>
              <a:avLst/>
              <a:gdLst/>
              <a:ahLst/>
              <a:cxnLst/>
              <a:rect l="l" t="t" r="r" b="b"/>
              <a:pathLst>
                <a:path w="2134234" h="287655">
                  <a:moveTo>
                    <a:pt x="1951805" y="175831"/>
                  </a:moveTo>
                  <a:lnTo>
                    <a:pt x="1862074" y="228115"/>
                  </a:lnTo>
                  <a:lnTo>
                    <a:pt x="1852535" y="236569"/>
                  </a:lnTo>
                  <a:lnTo>
                    <a:pt x="1847199" y="247642"/>
                  </a:lnTo>
                  <a:lnTo>
                    <a:pt x="1846411" y="259905"/>
                  </a:lnTo>
                  <a:lnTo>
                    <a:pt x="1850517" y="271930"/>
                  </a:lnTo>
                  <a:lnTo>
                    <a:pt x="1858950" y="281416"/>
                  </a:lnTo>
                  <a:lnTo>
                    <a:pt x="1869979" y="286758"/>
                  </a:lnTo>
                  <a:lnTo>
                    <a:pt x="1882199" y="287575"/>
                  </a:lnTo>
                  <a:lnTo>
                    <a:pt x="1894204" y="283487"/>
                  </a:lnTo>
                  <a:lnTo>
                    <a:pt x="2078804" y="175918"/>
                  </a:lnTo>
                  <a:lnTo>
                    <a:pt x="1951805" y="175831"/>
                  </a:lnTo>
                  <a:close/>
                </a:path>
                <a:path w="2134234" h="287655">
                  <a:moveTo>
                    <a:pt x="1973792" y="163020"/>
                  </a:moveTo>
                  <a:lnTo>
                    <a:pt x="1951805" y="175831"/>
                  </a:lnTo>
                  <a:lnTo>
                    <a:pt x="2070227" y="175918"/>
                  </a:lnTo>
                  <a:lnTo>
                    <a:pt x="2070227" y="171600"/>
                  </a:lnTo>
                  <a:lnTo>
                    <a:pt x="2054098" y="171600"/>
                  </a:lnTo>
                  <a:lnTo>
                    <a:pt x="2039498" y="163069"/>
                  </a:lnTo>
                  <a:lnTo>
                    <a:pt x="1973792" y="163020"/>
                  </a:lnTo>
                  <a:close/>
                </a:path>
                <a:path w="2134234" h="287655">
                  <a:moveTo>
                    <a:pt x="2054098" y="150378"/>
                  </a:moveTo>
                  <a:lnTo>
                    <a:pt x="2054098" y="163079"/>
                  </a:lnTo>
                  <a:lnTo>
                    <a:pt x="2070227" y="163091"/>
                  </a:lnTo>
                  <a:lnTo>
                    <a:pt x="2070227" y="175918"/>
                  </a:lnTo>
                  <a:lnTo>
                    <a:pt x="2078804" y="175918"/>
                  </a:lnTo>
                  <a:lnTo>
                    <a:pt x="2122611" y="150391"/>
                  </a:lnTo>
                  <a:lnTo>
                    <a:pt x="2054098" y="150378"/>
                  </a:lnTo>
                  <a:close/>
                </a:path>
                <a:path w="2134234" h="287655">
                  <a:moveTo>
                    <a:pt x="0" y="161567"/>
                  </a:moveTo>
                  <a:lnTo>
                    <a:pt x="0" y="174394"/>
                  </a:lnTo>
                  <a:lnTo>
                    <a:pt x="1951805" y="175831"/>
                  </a:lnTo>
                  <a:lnTo>
                    <a:pt x="1973792" y="163020"/>
                  </a:lnTo>
                  <a:lnTo>
                    <a:pt x="0" y="161567"/>
                  </a:lnTo>
                  <a:close/>
                </a:path>
                <a:path w="2134234" h="287655">
                  <a:moveTo>
                    <a:pt x="2039498" y="163069"/>
                  </a:moveTo>
                  <a:lnTo>
                    <a:pt x="2054098" y="171600"/>
                  </a:lnTo>
                  <a:lnTo>
                    <a:pt x="2054098" y="163079"/>
                  </a:lnTo>
                  <a:lnTo>
                    <a:pt x="2039498" y="163069"/>
                  </a:lnTo>
                  <a:close/>
                </a:path>
                <a:path w="2134234" h="287655">
                  <a:moveTo>
                    <a:pt x="2054098" y="163079"/>
                  </a:moveTo>
                  <a:lnTo>
                    <a:pt x="2054098" y="171600"/>
                  </a:lnTo>
                  <a:lnTo>
                    <a:pt x="2070227" y="171600"/>
                  </a:lnTo>
                  <a:lnTo>
                    <a:pt x="2070227" y="163091"/>
                  </a:lnTo>
                  <a:lnTo>
                    <a:pt x="2054098" y="163079"/>
                  </a:lnTo>
                  <a:close/>
                </a:path>
                <a:path w="2134234" h="287655">
                  <a:moveTo>
                    <a:pt x="2017733" y="150349"/>
                  </a:moveTo>
                  <a:lnTo>
                    <a:pt x="2039498" y="163069"/>
                  </a:lnTo>
                  <a:lnTo>
                    <a:pt x="2054098" y="163079"/>
                  </a:lnTo>
                  <a:lnTo>
                    <a:pt x="2054098" y="150378"/>
                  </a:lnTo>
                  <a:lnTo>
                    <a:pt x="2017733" y="150349"/>
                  </a:lnTo>
                  <a:close/>
                </a:path>
                <a:path w="2134234" h="287655">
                  <a:moveTo>
                    <a:pt x="1995568" y="150332"/>
                  </a:moveTo>
                  <a:lnTo>
                    <a:pt x="1973792" y="163020"/>
                  </a:lnTo>
                  <a:lnTo>
                    <a:pt x="2039498" y="163069"/>
                  </a:lnTo>
                  <a:lnTo>
                    <a:pt x="2017733" y="150349"/>
                  </a:lnTo>
                  <a:lnTo>
                    <a:pt x="1995568" y="150332"/>
                  </a:lnTo>
                  <a:close/>
                </a:path>
                <a:path w="2134234" h="287655">
                  <a:moveTo>
                    <a:pt x="2070227" y="116228"/>
                  </a:moveTo>
                  <a:lnTo>
                    <a:pt x="2054098" y="116228"/>
                  </a:lnTo>
                  <a:lnTo>
                    <a:pt x="2054098" y="150378"/>
                  </a:lnTo>
                  <a:lnTo>
                    <a:pt x="2070227" y="150391"/>
                  </a:lnTo>
                  <a:lnTo>
                    <a:pt x="2070227" y="116228"/>
                  </a:lnTo>
                  <a:close/>
                </a:path>
                <a:path w="2134234" h="287655">
                  <a:moveTo>
                    <a:pt x="1882433" y="0"/>
                  </a:moveTo>
                  <a:lnTo>
                    <a:pt x="1870170" y="817"/>
                  </a:lnTo>
                  <a:lnTo>
                    <a:pt x="1859097" y="6159"/>
                  </a:lnTo>
                  <a:lnTo>
                    <a:pt x="1850644" y="15644"/>
                  </a:lnTo>
                  <a:lnTo>
                    <a:pt x="1846538" y="27652"/>
                  </a:lnTo>
                  <a:lnTo>
                    <a:pt x="1847326" y="39885"/>
                  </a:lnTo>
                  <a:lnTo>
                    <a:pt x="1852662" y="50952"/>
                  </a:lnTo>
                  <a:lnTo>
                    <a:pt x="1862201" y="59459"/>
                  </a:lnTo>
                  <a:lnTo>
                    <a:pt x="1951806" y="111823"/>
                  </a:lnTo>
                  <a:lnTo>
                    <a:pt x="2070227" y="111910"/>
                  </a:lnTo>
                  <a:lnTo>
                    <a:pt x="2070227" y="150391"/>
                  </a:lnTo>
                  <a:lnTo>
                    <a:pt x="2122611" y="150391"/>
                  </a:lnTo>
                  <a:lnTo>
                    <a:pt x="2133727" y="143914"/>
                  </a:lnTo>
                  <a:lnTo>
                    <a:pt x="1894458" y="4087"/>
                  </a:lnTo>
                  <a:lnTo>
                    <a:pt x="1882433" y="0"/>
                  </a:lnTo>
                  <a:close/>
                </a:path>
                <a:path w="2134234" h="287655">
                  <a:moveTo>
                    <a:pt x="2054098" y="116228"/>
                  </a:moveTo>
                  <a:lnTo>
                    <a:pt x="2006652" y="143874"/>
                  </a:lnTo>
                  <a:lnTo>
                    <a:pt x="2017733" y="150349"/>
                  </a:lnTo>
                  <a:lnTo>
                    <a:pt x="2054098" y="150378"/>
                  </a:lnTo>
                  <a:lnTo>
                    <a:pt x="2054098" y="116228"/>
                  </a:lnTo>
                  <a:close/>
                </a:path>
                <a:path w="2134234" h="287655">
                  <a:moveTo>
                    <a:pt x="2006652" y="143874"/>
                  </a:moveTo>
                  <a:lnTo>
                    <a:pt x="1995568" y="150332"/>
                  </a:lnTo>
                  <a:lnTo>
                    <a:pt x="2017733" y="150349"/>
                  </a:lnTo>
                  <a:lnTo>
                    <a:pt x="2006652" y="143874"/>
                  </a:lnTo>
                  <a:close/>
                </a:path>
                <a:path w="2134234" h="287655">
                  <a:moveTo>
                    <a:pt x="0" y="110386"/>
                  </a:moveTo>
                  <a:lnTo>
                    <a:pt x="0" y="148740"/>
                  </a:lnTo>
                  <a:lnTo>
                    <a:pt x="1995568" y="150332"/>
                  </a:lnTo>
                  <a:lnTo>
                    <a:pt x="2006652" y="143874"/>
                  </a:lnTo>
                  <a:lnTo>
                    <a:pt x="1951806" y="111823"/>
                  </a:lnTo>
                  <a:lnTo>
                    <a:pt x="0" y="110386"/>
                  </a:lnTo>
                  <a:close/>
                </a:path>
                <a:path w="2134234" h="287655">
                  <a:moveTo>
                    <a:pt x="1951806" y="111823"/>
                  </a:moveTo>
                  <a:lnTo>
                    <a:pt x="2006652" y="143874"/>
                  </a:lnTo>
                  <a:lnTo>
                    <a:pt x="2054098" y="116228"/>
                  </a:lnTo>
                  <a:lnTo>
                    <a:pt x="2070227" y="116228"/>
                  </a:lnTo>
                  <a:lnTo>
                    <a:pt x="2070227" y="111910"/>
                  </a:lnTo>
                  <a:lnTo>
                    <a:pt x="1951806" y="111823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028442" y="3083178"/>
            <a:ext cx="3035935" cy="3272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145" algn="ctr">
              <a:lnSpc>
                <a:spcPct val="100000"/>
              </a:lnSpc>
              <a:spcBef>
                <a:spcPts val="100"/>
              </a:spcBef>
            </a:pPr>
            <a:r>
              <a:rPr sz="2400" b="1" spc="130" dirty="0">
                <a:solidFill>
                  <a:srgbClr val="0000FF"/>
                </a:solidFill>
                <a:latin typeface="Arial"/>
                <a:cs typeface="Arial"/>
              </a:rPr>
              <a:t>R-CH</a:t>
            </a:r>
            <a:r>
              <a:rPr sz="2400" b="1" spc="195" baseline="-20833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2400" b="1" spc="130" dirty="0">
                <a:solidFill>
                  <a:srgbClr val="0000FF"/>
                </a:solidFill>
                <a:latin typeface="Arial"/>
                <a:cs typeface="Arial"/>
              </a:rPr>
              <a:t>-CH</a:t>
            </a:r>
            <a:r>
              <a:rPr sz="2400" b="1" spc="195" baseline="-20833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2400" b="1" spc="130" dirty="0">
                <a:solidFill>
                  <a:srgbClr val="0000FF"/>
                </a:solidFill>
                <a:latin typeface="Arial"/>
                <a:cs typeface="Arial"/>
              </a:rPr>
              <a:t>-C-</a:t>
            </a:r>
            <a:r>
              <a:rPr sz="2400" b="1" spc="130" dirty="0">
                <a:solidFill>
                  <a:srgbClr val="00AF50"/>
                </a:solidFill>
                <a:latin typeface="Arial"/>
                <a:cs typeface="Arial"/>
              </a:rPr>
              <a:t>AMP</a:t>
            </a:r>
            <a:endParaRPr sz="2400">
              <a:latin typeface="Arial"/>
              <a:cs typeface="Arial"/>
            </a:endParaRPr>
          </a:p>
          <a:p>
            <a:pPr marR="15875" algn="ctr">
              <a:lnSpc>
                <a:spcPts val="2550"/>
              </a:lnSpc>
            </a:pP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Acyladenylate</a:t>
            </a:r>
            <a:endParaRPr sz="2400">
              <a:latin typeface="Arial"/>
              <a:cs typeface="Arial"/>
            </a:endParaRPr>
          </a:p>
          <a:p>
            <a:pPr marL="2183130" algn="ctr">
              <a:lnSpc>
                <a:spcPts val="2550"/>
              </a:lnSpc>
            </a:pPr>
            <a:r>
              <a:rPr sz="2400" b="1" spc="-110" dirty="0">
                <a:solidFill>
                  <a:srgbClr val="FF0000"/>
                </a:solidFill>
                <a:latin typeface="Arial"/>
                <a:cs typeface="Arial"/>
              </a:rPr>
              <a:t>CoAS</a:t>
            </a:r>
            <a:endParaRPr sz="2400">
              <a:latin typeface="Arial"/>
              <a:cs typeface="Arial"/>
            </a:endParaRPr>
          </a:p>
          <a:p>
            <a:pPr marL="2183130" algn="ctr">
              <a:lnSpc>
                <a:spcPct val="100000"/>
              </a:lnSpc>
            </a:pPr>
            <a:r>
              <a:rPr sz="2400" b="1" spc="3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  <a:p>
            <a:pPr marL="1877060" algn="ctr">
              <a:lnSpc>
                <a:spcPts val="2790"/>
              </a:lnSpc>
              <a:spcBef>
                <a:spcPts val="2280"/>
              </a:spcBef>
            </a:pPr>
            <a:r>
              <a:rPr sz="2400" b="1" spc="-95" dirty="0">
                <a:solidFill>
                  <a:srgbClr val="00AF50"/>
                </a:solidFill>
                <a:latin typeface="Arial"/>
                <a:cs typeface="Arial"/>
              </a:rPr>
              <a:t>AMP</a:t>
            </a:r>
            <a:endParaRPr sz="2400">
              <a:latin typeface="Arial"/>
              <a:cs typeface="Arial"/>
            </a:endParaRPr>
          </a:p>
          <a:p>
            <a:pPr marL="814705" algn="ctr">
              <a:lnSpc>
                <a:spcPts val="2790"/>
              </a:lnSpc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  <a:p>
            <a:pPr marR="16510" algn="ctr">
              <a:lnSpc>
                <a:spcPct val="100000"/>
              </a:lnSpc>
              <a:spcBef>
                <a:spcPts val="1080"/>
              </a:spcBef>
            </a:pPr>
            <a:r>
              <a:rPr sz="2400" b="1" spc="140" dirty="0">
                <a:solidFill>
                  <a:srgbClr val="0000FF"/>
                </a:solidFill>
                <a:latin typeface="Arial"/>
                <a:cs typeface="Arial"/>
              </a:rPr>
              <a:t>R-CH</a:t>
            </a:r>
            <a:r>
              <a:rPr sz="2400" b="1" spc="209" baseline="-20833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2400" b="1" spc="140" dirty="0">
                <a:solidFill>
                  <a:srgbClr val="0000FF"/>
                </a:solidFill>
                <a:latin typeface="Arial"/>
                <a:cs typeface="Arial"/>
              </a:rPr>
              <a:t>-CH</a:t>
            </a:r>
            <a:r>
              <a:rPr sz="2400" b="1" spc="209" baseline="-20833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2400" b="1" spc="140" dirty="0">
                <a:solidFill>
                  <a:srgbClr val="0000FF"/>
                </a:solidFill>
                <a:latin typeface="Arial"/>
                <a:cs typeface="Arial"/>
              </a:rPr>
              <a:t>-C-</a:t>
            </a:r>
            <a:r>
              <a:rPr sz="2400" b="1" spc="140" dirty="0">
                <a:solidFill>
                  <a:srgbClr val="FF0000"/>
                </a:solidFill>
                <a:latin typeface="Arial"/>
                <a:cs typeface="Arial"/>
              </a:rPr>
              <a:t>CoA</a:t>
            </a:r>
            <a:endParaRPr sz="2400">
              <a:latin typeface="Arial"/>
              <a:cs typeface="Arial"/>
            </a:endParaRPr>
          </a:p>
          <a:p>
            <a:pPr marR="17145" algn="ctr">
              <a:lnSpc>
                <a:spcPct val="100000"/>
              </a:lnSpc>
            </a:pPr>
            <a:r>
              <a:rPr sz="2400" b="1" spc="-60" dirty="0">
                <a:solidFill>
                  <a:srgbClr val="0000FF"/>
                </a:solidFill>
                <a:latin typeface="Arial"/>
                <a:cs typeface="Arial"/>
              </a:rPr>
              <a:t>Acyl</a:t>
            </a:r>
            <a:r>
              <a:rPr sz="2400" b="1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45" dirty="0">
                <a:solidFill>
                  <a:srgbClr val="0000FF"/>
                </a:solidFill>
                <a:latin typeface="Arial"/>
                <a:cs typeface="Arial"/>
              </a:rPr>
              <a:t>CoA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92167" y="4011291"/>
            <a:ext cx="740679" cy="1187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288426" y="483406"/>
            <a:ext cx="2698750" cy="791210"/>
            <a:chOff x="288426" y="483406"/>
            <a:chExt cx="2698750" cy="791210"/>
          </a:xfrm>
        </p:grpSpPr>
        <p:sp>
          <p:nvSpPr>
            <p:cNvPr id="22" name="object 22"/>
            <p:cNvSpPr/>
            <p:nvPr/>
          </p:nvSpPr>
          <p:spPr>
            <a:xfrm>
              <a:off x="288426" y="483406"/>
              <a:ext cx="2698223" cy="4154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7370" y="542416"/>
              <a:ext cx="2580106" cy="2966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0332" y="842771"/>
              <a:ext cx="1107948" cy="3703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9013" y="911859"/>
              <a:ext cx="970686" cy="23241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14271" y="842771"/>
              <a:ext cx="766572" cy="4312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88059" y="917193"/>
              <a:ext cx="618490" cy="282575"/>
            </a:xfrm>
            <a:custGeom>
              <a:avLst/>
              <a:gdLst/>
              <a:ahLst/>
              <a:cxnLst/>
              <a:rect l="l" t="t" r="r" b="b"/>
              <a:pathLst>
                <a:path w="618489" h="282575">
                  <a:moveTo>
                    <a:pt x="400811" y="247014"/>
                  </a:moveTo>
                  <a:lnTo>
                    <a:pt x="404622" y="279780"/>
                  </a:lnTo>
                  <a:lnTo>
                    <a:pt x="412368" y="281431"/>
                  </a:lnTo>
                  <a:lnTo>
                    <a:pt x="420242" y="282320"/>
                  </a:lnTo>
                  <a:lnTo>
                    <a:pt x="436117" y="282320"/>
                  </a:lnTo>
                  <a:lnTo>
                    <a:pt x="443357" y="281431"/>
                  </a:lnTo>
                  <a:lnTo>
                    <a:pt x="455929" y="278129"/>
                  </a:lnTo>
                  <a:lnTo>
                    <a:pt x="461264" y="275716"/>
                  </a:lnTo>
                  <a:lnTo>
                    <a:pt x="465582" y="272668"/>
                  </a:lnTo>
                  <a:lnTo>
                    <a:pt x="469899" y="269747"/>
                  </a:lnTo>
                  <a:lnTo>
                    <a:pt x="473709" y="265810"/>
                  </a:lnTo>
                  <a:lnTo>
                    <a:pt x="477011" y="260857"/>
                  </a:lnTo>
                  <a:lnTo>
                    <a:pt x="480314" y="256031"/>
                  </a:lnTo>
                  <a:lnTo>
                    <a:pt x="483742" y="249046"/>
                  </a:lnTo>
                  <a:lnTo>
                    <a:pt x="413258" y="249046"/>
                  </a:lnTo>
                  <a:lnTo>
                    <a:pt x="407416" y="248284"/>
                  </a:lnTo>
                  <a:lnTo>
                    <a:pt x="400811" y="247014"/>
                  </a:lnTo>
                  <a:close/>
                </a:path>
                <a:path w="618489" h="282575">
                  <a:moveTo>
                    <a:pt x="435228" y="60070"/>
                  </a:moveTo>
                  <a:lnTo>
                    <a:pt x="390778" y="60070"/>
                  </a:lnTo>
                  <a:lnTo>
                    <a:pt x="450849" y="218693"/>
                  </a:lnTo>
                  <a:lnTo>
                    <a:pt x="448436" y="227456"/>
                  </a:lnTo>
                  <a:lnTo>
                    <a:pt x="444753" y="234695"/>
                  </a:lnTo>
                  <a:lnTo>
                    <a:pt x="440182" y="240410"/>
                  </a:lnTo>
                  <a:lnTo>
                    <a:pt x="435483" y="246125"/>
                  </a:lnTo>
                  <a:lnTo>
                    <a:pt x="428243" y="249046"/>
                  </a:lnTo>
                  <a:lnTo>
                    <a:pt x="483742" y="249046"/>
                  </a:lnTo>
                  <a:lnTo>
                    <a:pt x="487426" y="239775"/>
                  </a:lnTo>
                  <a:lnTo>
                    <a:pt x="497459" y="212216"/>
                  </a:lnTo>
                  <a:lnTo>
                    <a:pt x="512072" y="172338"/>
                  </a:lnTo>
                  <a:lnTo>
                    <a:pt x="473074" y="172338"/>
                  </a:lnTo>
                  <a:lnTo>
                    <a:pt x="435228" y="60070"/>
                  </a:lnTo>
                  <a:close/>
                </a:path>
                <a:path w="618489" h="282575">
                  <a:moveTo>
                    <a:pt x="553211" y="60070"/>
                  </a:moveTo>
                  <a:lnTo>
                    <a:pt x="509904" y="60070"/>
                  </a:lnTo>
                  <a:lnTo>
                    <a:pt x="473074" y="172338"/>
                  </a:lnTo>
                  <a:lnTo>
                    <a:pt x="512072" y="172338"/>
                  </a:lnTo>
                  <a:lnTo>
                    <a:pt x="553211" y="60070"/>
                  </a:lnTo>
                  <a:close/>
                </a:path>
                <a:path w="618489" h="282575">
                  <a:moveTo>
                    <a:pt x="308736" y="56514"/>
                  </a:moveTo>
                  <a:lnTo>
                    <a:pt x="264070" y="68837"/>
                  </a:lnTo>
                  <a:lnTo>
                    <a:pt x="237315" y="104457"/>
                  </a:lnTo>
                  <a:lnTo>
                    <a:pt x="232155" y="139318"/>
                  </a:lnTo>
                  <a:lnTo>
                    <a:pt x="233441" y="157606"/>
                  </a:lnTo>
                  <a:lnTo>
                    <a:pt x="252729" y="199897"/>
                  </a:lnTo>
                  <a:lnTo>
                    <a:pt x="291574" y="220382"/>
                  </a:lnTo>
                  <a:lnTo>
                    <a:pt x="308102" y="221741"/>
                  </a:lnTo>
                  <a:lnTo>
                    <a:pt x="322560" y="220837"/>
                  </a:lnTo>
                  <a:lnTo>
                    <a:pt x="365055" y="199239"/>
                  </a:lnTo>
                  <a:lnTo>
                    <a:pt x="372719" y="187705"/>
                  </a:lnTo>
                  <a:lnTo>
                    <a:pt x="310007" y="187705"/>
                  </a:lnTo>
                  <a:lnTo>
                    <a:pt x="302430" y="186969"/>
                  </a:lnTo>
                  <a:lnTo>
                    <a:pt x="275784" y="149322"/>
                  </a:lnTo>
                  <a:lnTo>
                    <a:pt x="275209" y="136270"/>
                  </a:lnTo>
                  <a:lnTo>
                    <a:pt x="275782" y="124581"/>
                  </a:lnTo>
                  <a:lnTo>
                    <a:pt x="301964" y="90094"/>
                  </a:lnTo>
                  <a:lnTo>
                    <a:pt x="309372" y="89407"/>
                  </a:lnTo>
                  <a:lnTo>
                    <a:pt x="371915" y="89407"/>
                  </a:lnTo>
                  <a:lnTo>
                    <a:pt x="369347" y="84645"/>
                  </a:lnTo>
                  <a:lnTo>
                    <a:pt x="334676" y="59642"/>
                  </a:lnTo>
                  <a:lnTo>
                    <a:pt x="322456" y="57298"/>
                  </a:lnTo>
                  <a:lnTo>
                    <a:pt x="308736" y="56514"/>
                  </a:lnTo>
                  <a:close/>
                </a:path>
                <a:path w="618489" h="282575">
                  <a:moveTo>
                    <a:pt x="340233" y="157606"/>
                  </a:moveTo>
                  <a:lnTo>
                    <a:pt x="317880" y="187705"/>
                  </a:lnTo>
                  <a:lnTo>
                    <a:pt x="372719" y="187705"/>
                  </a:lnTo>
                  <a:lnTo>
                    <a:pt x="377299" y="177903"/>
                  </a:lnTo>
                  <a:lnTo>
                    <a:pt x="381253" y="164591"/>
                  </a:lnTo>
                  <a:lnTo>
                    <a:pt x="340233" y="157606"/>
                  </a:lnTo>
                  <a:close/>
                </a:path>
                <a:path w="618489" h="282575">
                  <a:moveTo>
                    <a:pt x="371915" y="89407"/>
                  </a:moveTo>
                  <a:lnTo>
                    <a:pt x="317246" y="89407"/>
                  </a:lnTo>
                  <a:lnTo>
                    <a:pt x="323596" y="91566"/>
                  </a:lnTo>
                  <a:lnTo>
                    <a:pt x="333374" y="99821"/>
                  </a:lnTo>
                  <a:lnTo>
                    <a:pt x="336549" y="106044"/>
                  </a:lnTo>
                  <a:lnTo>
                    <a:pt x="337947" y="114300"/>
                  </a:lnTo>
                  <a:lnTo>
                    <a:pt x="379222" y="106806"/>
                  </a:lnTo>
                  <a:lnTo>
                    <a:pt x="374892" y="94928"/>
                  </a:lnTo>
                  <a:lnTo>
                    <a:pt x="371915" y="89407"/>
                  </a:lnTo>
                  <a:close/>
                </a:path>
                <a:path w="618489" h="282575">
                  <a:moveTo>
                    <a:pt x="131572" y="0"/>
                  </a:moveTo>
                  <a:lnTo>
                    <a:pt x="84962" y="0"/>
                  </a:lnTo>
                  <a:lnTo>
                    <a:pt x="0" y="218185"/>
                  </a:lnTo>
                  <a:lnTo>
                    <a:pt x="46735" y="218185"/>
                  </a:lnTo>
                  <a:lnTo>
                    <a:pt x="64769" y="168655"/>
                  </a:lnTo>
                  <a:lnTo>
                    <a:pt x="199112" y="168655"/>
                  </a:lnTo>
                  <a:lnTo>
                    <a:pt x="184363" y="131825"/>
                  </a:lnTo>
                  <a:lnTo>
                    <a:pt x="78359" y="131825"/>
                  </a:lnTo>
                  <a:lnTo>
                    <a:pt x="107822" y="50926"/>
                  </a:lnTo>
                  <a:lnTo>
                    <a:pt x="151966" y="50926"/>
                  </a:lnTo>
                  <a:lnTo>
                    <a:pt x="131572" y="0"/>
                  </a:lnTo>
                  <a:close/>
                </a:path>
                <a:path w="618489" h="282575">
                  <a:moveTo>
                    <a:pt x="199112" y="168655"/>
                  </a:moveTo>
                  <a:lnTo>
                    <a:pt x="152018" y="168655"/>
                  </a:lnTo>
                  <a:lnTo>
                    <a:pt x="171068" y="218185"/>
                  </a:lnTo>
                  <a:lnTo>
                    <a:pt x="218947" y="218185"/>
                  </a:lnTo>
                  <a:lnTo>
                    <a:pt x="199112" y="168655"/>
                  </a:lnTo>
                  <a:close/>
                </a:path>
                <a:path w="618489" h="282575">
                  <a:moveTo>
                    <a:pt x="151966" y="50926"/>
                  </a:moveTo>
                  <a:lnTo>
                    <a:pt x="107822" y="50926"/>
                  </a:lnTo>
                  <a:lnTo>
                    <a:pt x="137795" y="131825"/>
                  </a:lnTo>
                  <a:lnTo>
                    <a:pt x="184363" y="131825"/>
                  </a:lnTo>
                  <a:lnTo>
                    <a:pt x="151966" y="50926"/>
                  </a:lnTo>
                  <a:close/>
                </a:path>
                <a:path w="618489" h="282575">
                  <a:moveTo>
                    <a:pt x="618490" y="0"/>
                  </a:moveTo>
                  <a:lnTo>
                    <a:pt x="576707" y="0"/>
                  </a:lnTo>
                  <a:lnTo>
                    <a:pt x="576707" y="218185"/>
                  </a:lnTo>
                  <a:lnTo>
                    <a:pt x="618490" y="218185"/>
                  </a:lnTo>
                  <a:lnTo>
                    <a:pt x="61849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88059" y="917193"/>
              <a:ext cx="618490" cy="282575"/>
            </a:xfrm>
            <a:custGeom>
              <a:avLst/>
              <a:gdLst/>
              <a:ahLst/>
              <a:cxnLst/>
              <a:rect l="l" t="t" r="r" b="b"/>
              <a:pathLst>
                <a:path w="618489" h="282575">
                  <a:moveTo>
                    <a:pt x="390778" y="60070"/>
                  </a:moveTo>
                  <a:lnTo>
                    <a:pt x="435228" y="60070"/>
                  </a:lnTo>
                  <a:lnTo>
                    <a:pt x="473074" y="172338"/>
                  </a:lnTo>
                  <a:lnTo>
                    <a:pt x="509904" y="60070"/>
                  </a:lnTo>
                  <a:lnTo>
                    <a:pt x="553211" y="60070"/>
                  </a:lnTo>
                  <a:lnTo>
                    <a:pt x="497459" y="212216"/>
                  </a:lnTo>
                  <a:lnTo>
                    <a:pt x="487426" y="239775"/>
                  </a:lnTo>
                  <a:lnTo>
                    <a:pt x="483742" y="249046"/>
                  </a:lnTo>
                  <a:lnTo>
                    <a:pt x="480314" y="256031"/>
                  </a:lnTo>
                  <a:lnTo>
                    <a:pt x="477011" y="260857"/>
                  </a:lnTo>
                  <a:lnTo>
                    <a:pt x="473709" y="265810"/>
                  </a:lnTo>
                  <a:lnTo>
                    <a:pt x="469899" y="269747"/>
                  </a:lnTo>
                  <a:lnTo>
                    <a:pt x="465582" y="272668"/>
                  </a:lnTo>
                  <a:lnTo>
                    <a:pt x="461264" y="275716"/>
                  </a:lnTo>
                  <a:lnTo>
                    <a:pt x="455929" y="278129"/>
                  </a:lnTo>
                  <a:lnTo>
                    <a:pt x="449579" y="279780"/>
                  </a:lnTo>
                  <a:lnTo>
                    <a:pt x="443357" y="281431"/>
                  </a:lnTo>
                  <a:lnTo>
                    <a:pt x="436117" y="282320"/>
                  </a:lnTo>
                  <a:lnTo>
                    <a:pt x="428243" y="282320"/>
                  </a:lnTo>
                  <a:lnTo>
                    <a:pt x="420242" y="282320"/>
                  </a:lnTo>
                  <a:lnTo>
                    <a:pt x="412368" y="281431"/>
                  </a:lnTo>
                  <a:lnTo>
                    <a:pt x="404622" y="279780"/>
                  </a:lnTo>
                  <a:lnTo>
                    <a:pt x="400811" y="247014"/>
                  </a:lnTo>
                  <a:lnTo>
                    <a:pt x="407416" y="248284"/>
                  </a:lnTo>
                  <a:lnTo>
                    <a:pt x="413258" y="249046"/>
                  </a:lnTo>
                  <a:lnTo>
                    <a:pt x="418591" y="249046"/>
                  </a:lnTo>
                  <a:lnTo>
                    <a:pt x="428243" y="249046"/>
                  </a:lnTo>
                  <a:lnTo>
                    <a:pt x="435483" y="246125"/>
                  </a:lnTo>
                  <a:lnTo>
                    <a:pt x="440182" y="240410"/>
                  </a:lnTo>
                  <a:lnTo>
                    <a:pt x="444753" y="234695"/>
                  </a:lnTo>
                  <a:lnTo>
                    <a:pt x="448436" y="227456"/>
                  </a:lnTo>
                  <a:lnTo>
                    <a:pt x="450849" y="218693"/>
                  </a:lnTo>
                  <a:lnTo>
                    <a:pt x="390778" y="60070"/>
                  </a:lnTo>
                  <a:close/>
                </a:path>
                <a:path w="618489" h="282575">
                  <a:moveTo>
                    <a:pt x="308736" y="56514"/>
                  </a:moveTo>
                  <a:lnTo>
                    <a:pt x="354710" y="68960"/>
                  </a:lnTo>
                  <a:lnTo>
                    <a:pt x="379222" y="106806"/>
                  </a:lnTo>
                  <a:lnTo>
                    <a:pt x="337947" y="114300"/>
                  </a:lnTo>
                  <a:lnTo>
                    <a:pt x="336549" y="106044"/>
                  </a:lnTo>
                  <a:lnTo>
                    <a:pt x="333374" y="99821"/>
                  </a:lnTo>
                  <a:lnTo>
                    <a:pt x="328548" y="95757"/>
                  </a:lnTo>
                  <a:lnTo>
                    <a:pt x="323596" y="91566"/>
                  </a:lnTo>
                  <a:lnTo>
                    <a:pt x="317246" y="89407"/>
                  </a:lnTo>
                  <a:lnTo>
                    <a:pt x="309372" y="89407"/>
                  </a:lnTo>
                  <a:lnTo>
                    <a:pt x="301964" y="90094"/>
                  </a:lnTo>
                  <a:lnTo>
                    <a:pt x="275782" y="124581"/>
                  </a:lnTo>
                  <a:lnTo>
                    <a:pt x="275209" y="136270"/>
                  </a:lnTo>
                  <a:lnTo>
                    <a:pt x="275784" y="149322"/>
                  </a:lnTo>
                  <a:lnTo>
                    <a:pt x="295687" y="184769"/>
                  </a:lnTo>
                  <a:lnTo>
                    <a:pt x="310007" y="187705"/>
                  </a:lnTo>
                  <a:lnTo>
                    <a:pt x="317880" y="187705"/>
                  </a:lnTo>
                  <a:lnTo>
                    <a:pt x="340233" y="157606"/>
                  </a:lnTo>
                  <a:lnTo>
                    <a:pt x="381253" y="164591"/>
                  </a:lnTo>
                  <a:lnTo>
                    <a:pt x="365055" y="199239"/>
                  </a:lnTo>
                  <a:lnTo>
                    <a:pt x="322560" y="220837"/>
                  </a:lnTo>
                  <a:lnTo>
                    <a:pt x="308102" y="221741"/>
                  </a:lnTo>
                  <a:lnTo>
                    <a:pt x="291574" y="220382"/>
                  </a:lnTo>
                  <a:lnTo>
                    <a:pt x="252729" y="199897"/>
                  </a:lnTo>
                  <a:lnTo>
                    <a:pt x="233441" y="157606"/>
                  </a:lnTo>
                  <a:lnTo>
                    <a:pt x="232155" y="139318"/>
                  </a:lnTo>
                  <a:lnTo>
                    <a:pt x="233443" y="120792"/>
                  </a:lnTo>
                  <a:lnTo>
                    <a:pt x="252857" y="78358"/>
                  </a:lnTo>
                  <a:lnTo>
                    <a:pt x="292022" y="57892"/>
                  </a:lnTo>
                  <a:lnTo>
                    <a:pt x="308736" y="56514"/>
                  </a:lnTo>
                  <a:close/>
                </a:path>
                <a:path w="618489" h="282575">
                  <a:moveTo>
                    <a:pt x="107822" y="50926"/>
                  </a:moveTo>
                  <a:lnTo>
                    <a:pt x="78359" y="131825"/>
                  </a:lnTo>
                  <a:lnTo>
                    <a:pt x="137795" y="131825"/>
                  </a:lnTo>
                  <a:lnTo>
                    <a:pt x="107822" y="50926"/>
                  </a:lnTo>
                  <a:close/>
                </a:path>
                <a:path w="618489" h="282575">
                  <a:moveTo>
                    <a:pt x="576707" y="0"/>
                  </a:moveTo>
                  <a:lnTo>
                    <a:pt x="618490" y="0"/>
                  </a:lnTo>
                  <a:lnTo>
                    <a:pt x="618490" y="218185"/>
                  </a:lnTo>
                  <a:lnTo>
                    <a:pt x="576707" y="218185"/>
                  </a:lnTo>
                  <a:lnTo>
                    <a:pt x="576707" y="0"/>
                  </a:lnTo>
                  <a:close/>
                </a:path>
                <a:path w="618489" h="282575">
                  <a:moveTo>
                    <a:pt x="84962" y="0"/>
                  </a:moveTo>
                  <a:lnTo>
                    <a:pt x="131572" y="0"/>
                  </a:lnTo>
                  <a:lnTo>
                    <a:pt x="218947" y="218185"/>
                  </a:lnTo>
                  <a:lnTo>
                    <a:pt x="171068" y="218185"/>
                  </a:lnTo>
                  <a:lnTo>
                    <a:pt x="152018" y="168655"/>
                  </a:lnTo>
                  <a:lnTo>
                    <a:pt x="64769" y="168655"/>
                  </a:lnTo>
                  <a:lnTo>
                    <a:pt x="46735" y="218185"/>
                  </a:lnTo>
                  <a:lnTo>
                    <a:pt x="0" y="218185"/>
                  </a:lnTo>
                  <a:lnTo>
                    <a:pt x="84962" y="0"/>
                  </a:lnTo>
                  <a:close/>
                </a:path>
              </a:pathLst>
            </a:custGeom>
            <a:ln w="10668">
              <a:solidFill>
                <a:srgbClr val="229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56460" y="839723"/>
              <a:ext cx="758951" cy="37337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31008" y="913510"/>
              <a:ext cx="610235" cy="226060"/>
            </a:xfrm>
            <a:custGeom>
              <a:avLst/>
              <a:gdLst/>
              <a:ahLst/>
              <a:cxnLst/>
              <a:rect l="l" t="t" r="r" b="b"/>
              <a:pathLst>
                <a:path w="610235" h="226059">
                  <a:moveTo>
                    <a:pt x="298577" y="60198"/>
                  </a:moveTo>
                  <a:lnTo>
                    <a:pt x="256540" y="70485"/>
                  </a:lnTo>
                  <a:lnTo>
                    <a:pt x="227457" y="100329"/>
                  </a:lnTo>
                  <a:lnTo>
                    <a:pt x="217170" y="140588"/>
                  </a:lnTo>
                  <a:lnTo>
                    <a:pt x="217812" y="153687"/>
                  </a:lnTo>
                  <a:lnTo>
                    <a:pt x="233193" y="195750"/>
                  </a:lnTo>
                  <a:lnTo>
                    <a:pt x="267454" y="219906"/>
                  </a:lnTo>
                  <a:lnTo>
                    <a:pt x="298958" y="225425"/>
                  </a:lnTo>
                  <a:lnTo>
                    <a:pt x="315743" y="223948"/>
                  </a:lnTo>
                  <a:lnTo>
                    <a:pt x="331041" y="219519"/>
                  </a:lnTo>
                  <a:lnTo>
                    <a:pt x="344838" y="212137"/>
                  </a:lnTo>
                  <a:lnTo>
                    <a:pt x="357124" y="201802"/>
                  </a:lnTo>
                  <a:lnTo>
                    <a:pt x="365581" y="191388"/>
                  </a:lnTo>
                  <a:lnTo>
                    <a:pt x="298831" y="191388"/>
                  </a:lnTo>
                  <a:lnTo>
                    <a:pt x="290953" y="190603"/>
                  </a:lnTo>
                  <a:lnTo>
                    <a:pt x="262874" y="163607"/>
                  </a:lnTo>
                  <a:lnTo>
                    <a:pt x="260096" y="142875"/>
                  </a:lnTo>
                  <a:lnTo>
                    <a:pt x="260788" y="131774"/>
                  </a:lnTo>
                  <a:lnTo>
                    <a:pt x="283718" y="97488"/>
                  </a:lnTo>
                  <a:lnTo>
                    <a:pt x="298831" y="94361"/>
                  </a:lnTo>
                  <a:lnTo>
                    <a:pt x="366159" y="94361"/>
                  </a:lnTo>
                  <a:lnTo>
                    <a:pt x="357378" y="83565"/>
                  </a:lnTo>
                  <a:lnTo>
                    <a:pt x="345136" y="73324"/>
                  </a:lnTo>
                  <a:lnTo>
                    <a:pt x="331263" y="66024"/>
                  </a:lnTo>
                  <a:lnTo>
                    <a:pt x="315747" y="61652"/>
                  </a:lnTo>
                  <a:lnTo>
                    <a:pt x="298577" y="60198"/>
                  </a:lnTo>
                  <a:close/>
                </a:path>
                <a:path w="610235" h="226059">
                  <a:moveTo>
                    <a:pt x="366159" y="94361"/>
                  </a:moveTo>
                  <a:lnTo>
                    <a:pt x="298831" y="94361"/>
                  </a:lnTo>
                  <a:lnTo>
                    <a:pt x="306635" y="95144"/>
                  </a:lnTo>
                  <a:lnTo>
                    <a:pt x="313832" y="97488"/>
                  </a:lnTo>
                  <a:lnTo>
                    <a:pt x="336621" y="131613"/>
                  </a:lnTo>
                  <a:lnTo>
                    <a:pt x="337288" y="142875"/>
                  </a:lnTo>
                  <a:lnTo>
                    <a:pt x="336622" y="153687"/>
                  </a:lnTo>
                  <a:lnTo>
                    <a:pt x="313832" y="188245"/>
                  </a:lnTo>
                  <a:lnTo>
                    <a:pt x="298831" y="191388"/>
                  </a:lnTo>
                  <a:lnTo>
                    <a:pt x="365581" y="191388"/>
                  </a:lnTo>
                  <a:lnTo>
                    <a:pt x="367291" y="189283"/>
                  </a:lnTo>
                  <a:lnTo>
                    <a:pt x="374554" y="175180"/>
                  </a:lnTo>
                  <a:lnTo>
                    <a:pt x="378912" y="159529"/>
                  </a:lnTo>
                  <a:lnTo>
                    <a:pt x="380365" y="142366"/>
                  </a:lnTo>
                  <a:lnTo>
                    <a:pt x="378934" y="125339"/>
                  </a:lnTo>
                  <a:lnTo>
                    <a:pt x="374634" y="109870"/>
                  </a:lnTo>
                  <a:lnTo>
                    <a:pt x="367452" y="95950"/>
                  </a:lnTo>
                  <a:lnTo>
                    <a:pt x="366159" y="94361"/>
                  </a:lnTo>
                  <a:close/>
                </a:path>
                <a:path w="610235" h="226059">
                  <a:moveTo>
                    <a:pt x="522478" y="3683"/>
                  </a:moveTo>
                  <a:lnTo>
                    <a:pt x="475869" y="3683"/>
                  </a:lnTo>
                  <a:lnTo>
                    <a:pt x="390906" y="221868"/>
                  </a:lnTo>
                  <a:lnTo>
                    <a:pt x="437642" y="221868"/>
                  </a:lnTo>
                  <a:lnTo>
                    <a:pt x="455676" y="172338"/>
                  </a:lnTo>
                  <a:lnTo>
                    <a:pt x="590018" y="172338"/>
                  </a:lnTo>
                  <a:lnTo>
                    <a:pt x="575269" y="135509"/>
                  </a:lnTo>
                  <a:lnTo>
                    <a:pt x="469265" y="135509"/>
                  </a:lnTo>
                  <a:lnTo>
                    <a:pt x="498729" y="54610"/>
                  </a:lnTo>
                  <a:lnTo>
                    <a:pt x="542872" y="54610"/>
                  </a:lnTo>
                  <a:lnTo>
                    <a:pt x="522478" y="3683"/>
                  </a:lnTo>
                  <a:close/>
                </a:path>
                <a:path w="610235" h="226059">
                  <a:moveTo>
                    <a:pt x="590018" y="172338"/>
                  </a:moveTo>
                  <a:lnTo>
                    <a:pt x="542925" y="172338"/>
                  </a:lnTo>
                  <a:lnTo>
                    <a:pt x="561975" y="221868"/>
                  </a:lnTo>
                  <a:lnTo>
                    <a:pt x="609854" y="221868"/>
                  </a:lnTo>
                  <a:lnTo>
                    <a:pt x="590018" y="172338"/>
                  </a:lnTo>
                  <a:close/>
                </a:path>
                <a:path w="610235" h="226059">
                  <a:moveTo>
                    <a:pt x="542872" y="54610"/>
                  </a:moveTo>
                  <a:lnTo>
                    <a:pt x="498729" y="54610"/>
                  </a:lnTo>
                  <a:lnTo>
                    <a:pt x="528701" y="135509"/>
                  </a:lnTo>
                  <a:lnTo>
                    <a:pt x="575269" y="135509"/>
                  </a:lnTo>
                  <a:lnTo>
                    <a:pt x="542872" y="54610"/>
                  </a:lnTo>
                  <a:close/>
                </a:path>
                <a:path w="610235" h="226059">
                  <a:moveTo>
                    <a:pt x="102108" y="0"/>
                  </a:moveTo>
                  <a:lnTo>
                    <a:pt x="60658" y="7524"/>
                  </a:lnTo>
                  <a:lnTo>
                    <a:pt x="28067" y="30099"/>
                  </a:lnTo>
                  <a:lnTo>
                    <a:pt x="7032" y="66294"/>
                  </a:lnTo>
                  <a:lnTo>
                    <a:pt x="0" y="114680"/>
                  </a:lnTo>
                  <a:lnTo>
                    <a:pt x="1740" y="139114"/>
                  </a:lnTo>
                  <a:lnTo>
                    <a:pt x="15698" y="179742"/>
                  </a:lnTo>
                  <a:lnTo>
                    <a:pt x="42916" y="208889"/>
                  </a:lnTo>
                  <a:lnTo>
                    <a:pt x="78678" y="223696"/>
                  </a:lnTo>
                  <a:lnTo>
                    <a:pt x="99441" y="225551"/>
                  </a:lnTo>
                  <a:lnTo>
                    <a:pt x="116204" y="224478"/>
                  </a:lnTo>
                  <a:lnTo>
                    <a:pt x="157353" y="208279"/>
                  </a:lnTo>
                  <a:lnTo>
                    <a:pt x="175736" y="187960"/>
                  </a:lnTo>
                  <a:lnTo>
                    <a:pt x="98933" y="187960"/>
                  </a:lnTo>
                  <a:lnTo>
                    <a:pt x="87596" y="186864"/>
                  </a:lnTo>
                  <a:lnTo>
                    <a:pt x="53750" y="160117"/>
                  </a:lnTo>
                  <a:lnTo>
                    <a:pt x="45339" y="111378"/>
                  </a:lnTo>
                  <a:lnTo>
                    <a:pt x="46289" y="93281"/>
                  </a:lnTo>
                  <a:lnTo>
                    <a:pt x="60452" y="54990"/>
                  </a:lnTo>
                  <a:lnTo>
                    <a:pt x="99822" y="37591"/>
                  </a:lnTo>
                  <a:lnTo>
                    <a:pt x="178176" y="37591"/>
                  </a:lnTo>
                  <a:lnTo>
                    <a:pt x="174107" y="31357"/>
                  </a:lnTo>
                  <a:lnTo>
                    <a:pt x="167132" y="23622"/>
                  </a:lnTo>
                  <a:lnTo>
                    <a:pt x="153703" y="13287"/>
                  </a:lnTo>
                  <a:lnTo>
                    <a:pt x="138382" y="5905"/>
                  </a:lnTo>
                  <a:lnTo>
                    <a:pt x="121179" y="1476"/>
                  </a:lnTo>
                  <a:lnTo>
                    <a:pt x="102108" y="0"/>
                  </a:lnTo>
                  <a:close/>
                </a:path>
                <a:path w="610235" h="226059">
                  <a:moveTo>
                    <a:pt x="147320" y="141604"/>
                  </a:moveTo>
                  <a:lnTo>
                    <a:pt x="129159" y="176784"/>
                  </a:lnTo>
                  <a:lnTo>
                    <a:pt x="98933" y="187960"/>
                  </a:lnTo>
                  <a:lnTo>
                    <a:pt x="175736" y="187960"/>
                  </a:lnTo>
                  <a:lnTo>
                    <a:pt x="176958" y="186309"/>
                  </a:lnTo>
                  <a:lnTo>
                    <a:pt x="184302" y="171882"/>
                  </a:lnTo>
                  <a:lnTo>
                    <a:pt x="189992" y="155193"/>
                  </a:lnTo>
                  <a:lnTo>
                    <a:pt x="147320" y="141604"/>
                  </a:lnTo>
                  <a:close/>
                </a:path>
                <a:path w="610235" h="226059">
                  <a:moveTo>
                    <a:pt x="178176" y="37591"/>
                  </a:moveTo>
                  <a:lnTo>
                    <a:pt x="99822" y="37591"/>
                  </a:lnTo>
                  <a:lnTo>
                    <a:pt x="108271" y="38211"/>
                  </a:lnTo>
                  <a:lnTo>
                    <a:pt x="116078" y="40068"/>
                  </a:lnTo>
                  <a:lnTo>
                    <a:pt x="145796" y="74167"/>
                  </a:lnTo>
                  <a:lnTo>
                    <a:pt x="189484" y="63753"/>
                  </a:lnTo>
                  <a:lnTo>
                    <a:pt x="185294" y="51446"/>
                  </a:lnTo>
                  <a:lnTo>
                    <a:pt x="180165" y="40639"/>
                  </a:lnTo>
                  <a:lnTo>
                    <a:pt x="178176" y="3759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31008" y="913510"/>
              <a:ext cx="610235" cy="226060"/>
            </a:xfrm>
            <a:custGeom>
              <a:avLst/>
              <a:gdLst/>
              <a:ahLst/>
              <a:cxnLst/>
              <a:rect l="l" t="t" r="r" b="b"/>
              <a:pathLst>
                <a:path w="610235" h="226059">
                  <a:moveTo>
                    <a:pt x="298831" y="94361"/>
                  </a:moveTo>
                  <a:lnTo>
                    <a:pt x="262874" y="122078"/>
                  </a:lnTo>
                  <a:lnTo>
                    <a:pt x="260096" y="142875"/>
                  </a:lnTo>
                  <a:lnTo>
                    <a:pt x="260788" y="153920"/>
                  </a:lnTo>
                  <a:lnTo>
                    <a:pt x="283718" y="188245"/>
                  </a:lnTo>
                  <a:lnTo>
                    <a:pt x="298831" y="191388"/>
                  </a:lnTo>
                  <a:lnTo>
                    <a:pt x="306635" y="190603"/>
                  </a:lnTo>
                  <a:lnTo>
                    <a:pt x="334549" y="163512"/>
                  </a:lnTo>
                  <a:lnTo>
                    <a:pt x="337312" y="142493"/>
                  </a:lnTo>
                  <a:lnTo>
                    <a:pt x="336621" y="131613"/>
                  </a:lnTo>
                  <a:lnTo>
                    <a:pt x="313832" y="97488"/>
                  </a:lnTo>
                  <a:lnTo>
                    <a:pt x="298831" y="94361"/>
                  </a:lnTo>
                  <a:close/>
                </a:path>
                <a:path w="610235" h="226059">
                  <a:moveTo>
                    <a:pt x="298577" y="60198"/>
                  </a:moveTo>
                  <a:lnTo>
                    <a:pt x="345136" y="73324"/>
                  </a:lnTo>
                  <a:lnTo>
                    <a:pt x="374634" y="109870"/>
                  </a:lnTo>
                  <a:lnTo>
                    <a:pt x="380365" y="142366"/>
                  </a:lnTo>
                  <a:lnTo>
                    <a:pt x="378912" y="159529"/>
                  </a:lnTo>
                  <a:lnTo>
                    <a:pt x="357124" y="201802"/>
                  </a:lnTo>
                  <a:lnTo>
                    <a:pt x="315743" y="223948"/>
                  </a:lnTo>
                  <a:lnTo>
                    <a:pt x="298958" y="225425"/>
                  </a:lnTo>
                  <a:lnTo>
                    <a:pt x="288218" y="224807"/>
                  </a:lnTo>
                  <a:lnTo>
                    <a:pt x="248191" y="210141"/>
                  </a:lnTo>
                  <a:lnTo>
                    <a:pt x="222956" y="176789"/>
                  </a:lnTo>
                  <a:lnTo>
                    <a:pt x="217170" y="140588"/>
                  </a:lnTo>
                  <a:lnTo>
                    <a:pt x="217812" y="130280"/>
                  </a:lnTo>
                  <a:lnTo>
                    <a:pt x="233126" y="91112"/>
                  </a:lnTo>
                  <a:lnTo>
                    <a:pt x="266233" y="65984"/>
                  </a:lnTo>
                  <a:lnTo>
                    <a:pt x="298577" y="60198"/>
                  </a:lnTo>
                  <a:close/>
                </a:path>
                <a:path w="610235" h="226059">
                  <a:moveTo>
                    <a:pt x="498729" y="54610"/>
                  </a:moveTo>
                  <a:lnTo>
                    <a:pt x="469265" y="135509"/>
                  </a:lnTo>
                  <a:lnTo>
                    <a:pt x="528701" y="135509"/>
                  </a:lnTo>
                  <a:lnTo>
                    <a:pt x="498729" y="54610"/>
                  </a:lnTo>
                  <a:close/>
                </a:path>
                <a:path w="610235" h="226059">
                  <a:moveTo>
                    <a:pt x="475869" y="3683"/>
                  </a:moveTo>
                  <a:lnTo>
                    <a:pt x="522478" y="3683"/>
                  </a:lnTo>
                  <a:lnTo>
                    <a:pt x="609854" y="221868"/>
                  </a:lnTo>
                  <a:lnTo>
                    <a:pt x="561975" y="221868"/>
                  </a:lnTo>
                  <a:lnTo>
                    <a:pt x="542925" y="172338"/>
                  </a:lnTo>
                  <a:lnTo>
                    <a:pt x="455676" y="172338"/>
                  </a:lnTo>
                  <a:lnTo>
                    <a:pt x="437642" y="221868"/>
                  </a:lnTo>
                  <a:lnTo>
                    <a:pt x="390906" y="221868"/>
                  </a:lnTo>
                  <a:lnTo>
                    <a:pt x="475869" y="3683"/>
                  </a:lnTo>
                  <a:close/>
                </a:path>
                <a:path w="610235" h="226059">
                  <a:moveTo>
                    <a:pt x="102108" y="0"/>
                  </a:moveTo>
                  <a:lnTo>
                    <a:pt x="153703" y="13287"/>
                  </a:lnTo>
                  <a:lnTo>
                    <a:pt x="185294" y="51446"/>
                  </a:lnTo>
                  <a:lnTo>
                    <a:pt x="189484" y="63753"/>
                  </a:lnTo>
                  <a:lnTo>
                    <a:pt x="145796" y="74167"/>
                  </a:lnTo>
                  <a:lnTo>
                    <a:pt x="143365" y="66143"/>
                  </a:lnTo>
                  <a:lnTo>
                    <a:pt x="139874" y="59023"/>
                  </a:lnTo>
                  <a:lnTo>
                    <a:pt x="99822" y="37591"/>
                  </a:lnTo>
                  <a:lnTo>
                    <a:pt x="88294" y="38685"/>
                  </a:lnTo>
                  <a:lnTo>
                    <a:pt x="53857" y="65087"/>
                  </a:lnTo>
                  <a:lnTo>
                    <a:pt x="45339" y="111378"/>
                  </a:lnTo>
                  <a:lnTo>
                    <a:pt x="46269" y="130625"/>
                  </a:lnTo>
                  <a:lnTo>
                    <a:pt x="60325" y="170434"/>
                  </a:lnTo>
                  <a:lnTo>
                    <a:pt x="98933" y="187960"/>
                  </a:lnTo>
                  <a:lnTo>
                    <a:pt x="107406" y="187267"/>
                  </a:lnTo>
                  <a:lnTo>
                    <a:pt x="140049" y="162385"/>
                  </a:lnTo>
                  <a:lnTo>
                    <a:pt x="147320" y="141604"/>
                  </a:lnTo>
                  <a:lnTo>
                    <a:pt x="189992" y="155193"/>
                  </a:lnTo>
                  <a:lnTo>
                    <a:pt x="167971" y="198449"/>
                  </a:lnTo>
                  <a:lnTo>
                    <a:pt x="131444" y="221249"/>
                  </a:lnTo>
                  <a:lnTo>
                    <a:pt x="99441" y="225551"/>
                  </a:lnTo>
                  <a:lnTo>
                    <a:pt x="78678" y="223696"/>
                  </a:lnTo>
                  <a:lnTo>
                    <a:pt x="42916" y="208889"/>
                  </a:lnTo>
                  <a:lnTo>
                    <a:pt x="15698" y="179742"/>
                  </a:lnTo>
                  <a:lnTo>
                    <a:pt x="1740" y="139114"/>
                  </a:lnTo>
                  <a:lnTo>
                    <a:pt x="0" y="114680"/>
                  </a:lnTo>
                  <a:lnTo>
                    <a:pt x="1760" y="88963"/>
                  </a:lnTo>
                  <a:lnTo>
                    <a:pt x="15805" y="46672"/>
                  </a:lnTo>
                  <a:lnTo>
                    <a:pt x="43261" y="16930"/>
                  </a:lnTo>
                  <a:lnTo>
                    <a:pt x="80269" y="1881"/>
                  </a:lnTo>
                  <a:lnTo>
                    <a:pt x="102108" y="0"/>
                  </a:lnTo>
                  <a:close/>
                </a:path>
              </a:pathLst>
            </a:custGeom>
            <a:ln w="10668">
              <a:solidFill>
                <a:srgbClr val="229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13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70" dirty="0">
                <a:latin typeface="Arial"/>
                <a:cs typeface="Arial"/>
              </a:rPr>
              <a:t>5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319529"/>
            <a:ext cx="8321040" cy="3590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inner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mitochondrial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membrane is impermeable  to fatty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acids.</a:t>
            </a:r>
            <a:endParaRPr sz="2800">
              <a:latin typeface="Arial"/>
              <a:cs typeface="Arial"/>
            </a:endParaRPr>
          </a:p>
          <a:p>
            <a:pPr marL="268605" marR="26924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specialized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carnitine carrier system </a:t>
            </a:r>
            <a:r>
              <a:rPr sz="2800" spc="-5" dirty="0">
                <a:latin typeface="Arial"/>
                <a:cs typeface="Arial"/>
              </a:rPr>
              <a:t>(carnitine  </a:t>
            </a:r>
            <a:r>
              <a:rPr sz="2800" dirty="0">
                <a:latin typeface="Arial"/>
                <a:cs typeface="Arial"/>
              </a:rPr>
              <a:t>shuttle) </a:t>
            </a:r>
            <a:r>
              <a:rPr sz="2800" spc="-5" dirty="0">
                <a:latin typeface="Arial"/>
                <a:cs typeface="Arial"/>
              </a:rPr>
              <a:t>operates to </a:t>
            </a:r>
            <a:r>
              <a:rPr sz="2800" dirty="0">
                <a:latin typeface="Arial"/>
                <a:cs typeface="Arial"/>
              </a:rPr>
              <a:t>transport activated </a:t>
            </a:r>
            <a:r>
              <a:rPr sz="2800" spc="-5" dirty="0">
                <a:latin typeface="Arial"/>
                <a:cs typeface="Arial"/>
              </a:rPr>
              <a:t>fatty acids  </a:t>
            </a:r>
            <a:r>
              <a:rPr sz="2800" dirty="0">
                <a:latin typeface="Arial"/>
                <a:cs typeface="Arial"/>
              </a:rPr>
              <a:t>from cytosol </a:t>
            </a:r>
            <a:r>
              <a:rPr sz="2800" spc="-5" dirty="0">
                <a:latin typeface="Arial"/>
                <a:cs typeface="Arial"/>
              </a:rPr>
              <a:t>to the</a:t>
            </a:r>
            <a:r>
              <a:rPr sz="2800" dirty="0">
                <a:latin typeface="Arial"/>
                <a:cs typeface="Arial"/>
              </a:rPr>
              <a:t> mitochondria.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-5" dirty="0">
                <a:latin typeface="Arial"/>
                <a:cs typeface="Arial"/>
              </a:rPr>
              <a:t>This occurs in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four</a:t>
            </a:r>
            <a:r>
              <a:rPr sz="2800" spc="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steps</a:t>
            </a:r>
            <a:endParaRPr sz="2800">
              <a:latin typeface="Arial"/>
              <a:cs typeface="Arial"/>
            </a:endParaRPr>
          </a:p>
          <a:p>
            <a:pPr marL="268605" marR="324485" indent="-256540">
              <a:lnSpc>
                <a:spcPts val="3350"/>
              </a:lnSpc>
              <a:spcBef>
                <a:spcPts val="515"/>
              </a:spcBef>
              <a:tabLst>
                <a:tab pos="2132330" algn="l"/>
              </a:tabLst>
            </a:pPr>
            <a:r>
              <a:rPr sz="2800" spc="-5" dirty="0">
                <a:latin typeface="Arial"/>
                <a:cs typeface="Arial"/>
              </a:rPr>
              <a:t>1. Acyl group </a:t>
            </a:r>
            <a:r>
              <a:rPr sz="2800" dirty="0">
                <a:latin typeface="Arial"/>
                <a:cs typeface="Arial"/>
              </a:rPr>
              <a:t>of acyl </a:t>
            </a:r>
            <a:r>
              <a:rPr sz="2800" spc="-5" dirty="0">
                <a:latin typeface="Arial"/>
                <a:cs typeface="Arial"/>
              </a:rPr>
              <a:t>CoA is </a:t>
            </a:r>
            <a:r>
              <a:rPr sz="2800" dirty="0">
                <a:latin typeface="Arial"/>
                <a:cs typeface="Arial"/>
              </a:rPr>
              <a:t>transferred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-2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carnitine  (</a:t>
            </a:r>
            <a:r>
              <a:rPr sz="2800" dirty="0">
                <a:solidFill>
                  <a:srgbClr val="FF3300"/>
                </a:solidFill>
                <a:latin typeface="Times New Roman"/>
                <a:cs typeface="Times New Roman"/>
              </a:rPr>
              <a:t>β</a:t>
            </a: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-hydroxy	</a:t>
            </a:r>
            <a:r>
              <a:rPr sz="2800" spc="-5" dirty="0">
                <a:solidFill>
                  <a:srgbClr val="FF3300"/>
                </a:solidFill>
                <a:latin typeface="Times New Roman"/>
                <a:cs typeface="Times New Roman"/>
              </a:rPr>
              <a:t>γ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-trimethyl</a:t>
            </a:r>
            <a:r>
              <a:rPr sz="2800" spc="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aminobutyrate</a:t>
            </a:r>
            <a:r>
              <a:rPr sz="2800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4238" y="366432"/>
            <a:ext cx="8102744" cy="606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3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70" dirty="0">
                <a:latin typeface="Arial"/>
                <a:cs typeface="Arial"/>
              </a:rPr>
              <a:t>6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268" y="603630"/>
            <a:ext cx="8324850" cy="4872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98933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catalyzed </a:t>
            </a:r>
            <a:r>
              <a:rPr sz="2800" spc="-5" dirty="0">
                <a:latin typeface="Arial"/>
                <a:cs typeface="Arial"/>
              </a:rPr>
              <a:t>by </a:t>
            </a: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carnitine acyltransferasIe </a:t>
            </a:r>
            <a:r>
              <a:rPr sz="2800" i="1" spc="-45" dirty="0">
                <a:solidFill>
                  <a:srgbClr val="C00000"/>
                </a:solidFill>
                <a:latin typeface="Arial"/>
                <a:cs typeface="Arial"/>
              </a:rPr>
              <a:t>(CAT)  </a:t>
            </a:r>
            <a:r>
              <a:rPr sz="2800" dirty="0">
                <a:latin typeface="Arial"/>
                <a:cs typeface="Arial"/>
              </a:rPr>
              <a:t>(present </a:t>
            </a:r>
            <a:r>
              <a:rPr sz="2800" spc="-5" dirty="0">
                <a:latin typeface="Arial"/>
                <a:cs typeface="Arial"/>
              </a:rPr>
              <a:t>on the </a:t>
            </a:r>
            <a:r>
              <a:rPr sz="2800" dirty="0">
                <a:latin typeface="Arial"/>
                <a:cs typeface="Arial"/>
              </a:rPr>
              <a:t>outer surface of </a:t>
            </a:r>
            <a:r>
              <a:rPr sz="2800" spc="-5" dirty="0">
                <a:latin typeface="Arial"/>
                <a:cs typeface="Arial"/>
              </a:rPr>
              <a:t>inner  </a:t>
            </a:r>
            <a:r>
              <a:rPr sz="2800" dirty="0">
                <a:latin typeface="Arial"/>
                <a:cs typeface="Arial"/>
              </a:rPr>
              <a:t>mitochondrial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membrane).</a:t>
            </a:r>
            <a:endParaRPr sz="2800">
              <a:latin typeface="Arial"/>
              <a:cs typeface="Arial"/>
            </a:endParaRPr>
          </a:p>
          <a:p>
            <a:pPr marL="268605" marR="600710" indent="-256540">
              <a:lnSpc>
                <a:spcPct val="100000"/>
              </a:lnSpc>
              <a:spcBef>
                <a:spcPts val="395"/>
              </a:spcBef>
              <a:buAutoNum type="arabicPeriod" startAt="2"/>
              <a:tabLst>
                <a:tab pos="40132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acyl-carnitine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transported across </a:t>
            </a:r>
            <a:r>
              <a:rPr sz="2800" spc="-5" dirty="0">
                <a:latin typeface="Arial"/>
                <a:cs typeface="Arial"/>
              </a:rPr>
              <a:t>the  membrane to mitochondrial matrix by a </a:t>
            </a:r>
            <a:r>
              <a:rPr sz="2800" dirty="0">
                <a:solidFill>
                  <a:srgbClr val="00AF50"/>
                </a:solidFill>
                <a:latin typeface="Arial"/>
                <a:cs typeface="Arial"/>
              </a:rPr>
              <a:t>specific  carrier</a:t>
            </a:r>
            <a:r>
              <a:rPr sz="2800" spc="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AF50"/>
                </a:solidFill>
                <a:latin typeface="Arial"/>
                <a:cs typeface="Arial"/>
              </a:rPr>
              <a:t>protein.</a:t>
            </a:r>
            <a:endParaRPr sz="28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AutoNum type="arabicPeriod" startAt="2"/>
              <a:tabLst>
                <a:tab pos="407670" algn="l"/>
              </a:tabLst>
            </a:pPr>
            <a:r>
              <a:rPr sz="2800" dirty="0">
                <a:latin typeface="Arial"/>
                <a:cs typeface="Arial"/>
              </a:rPr>
              <a:t>Carnitine </a:t>
            </a:r>
            <a:r>
              <a:rPr sz="2800" spc="-5" dirty="0">
                <a:latin typeface="Arial"/>
                <a:cs typeface="Arial"/>
              </a:rPr>
              <a:t>acyl </a:t>
            </a:r>
            <a:r>
              <a:rPr sz="2800" dirty="0">
                <a:latin typeface="Arial"/>
                <a:cs typeface="Arial"/>
              </a:rPr>
              <a:t>transferase ll </a:t>
            </a:r>
            <a:r>
              <a:rPr sz="2800" spc="-5" dirty="0">
                <a:latin typeface="Arial"/>
                <a:cs typeface="Arial"/>
              </a:rPr>
              <a:t>(found on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inner  </a:t>
            </a:r>
            <a:r>
              <a:rPr sz="2800" dirty="0">
                <a:latin typeface="Arial"/>
                <a:cs typeface="Arial"/>
              </a:rPr>
              <a:t>surface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inner mitochondrial membrane)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converts 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acyl-carnitine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acyl</a:t>
            </a:r>
            <a:r>
              <a:rPr sz="2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CoA.</a:t>
            </a:r>
            <a:endParaRPr sz="2800">
              <a:latin typeface="Arial"/>
              <a:cs typeface="Arial"/>
            </a:endParaRPr>
          </a:p>
          <a:p>
            <a:pPr marL="268605" marR="1062990" indent="-256540">
              <a:lnSpc>
                <a:spcPct val="100000"/>
              </a:lnSpc>
              <a:spcBef>
                <a:spcPts val="400"/>
              </a:spcBef>
              <a:buAutoNum type="arabicPeriod" startAt="2"/>
              <a:tabLst>
                <a:tab pos="40132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carnitine released returns to cytosol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for 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reuse.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2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70" dirty="0">
                <a:latin typeface="Arial"/>
                <a:cs typeface="Arial"/>
              </a:rPr>
              <a:t>7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9017" y="84429"/>
            <a:ext cx="3810000" cy="954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52088" y="1808988"/>
            <a:ext cx="1792605" cy="3773804"/>
            <a:chOff x="3752088" y="1808988"/>
            <a:chExt cx="1792605" cy="3773804"/>
          </a:xfrm>
        </p:grpSpPr>
        <p:sp>
          <p:nvSpPr>
            <p:cNvPr id="4" name="object 4"/>
            <p:cNvSpPr/>
            <p:nvPr/>
          </p:nvSpPr>
          <p:spPr>
            <a:xfrm>
              <a:off x="3752088" y="1808988"/>
              <a:ext cx="1792224" cy="3773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000" y="1828800"/>
              <a:ext cx="1676400" cy="3657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000" y="1828800"/>
              <a:ext cx="1676400" cy="3657600"/>
            </a:xfrm>
            <a:custGeom>
              <a:avLst/>
              <a:gdLst/>
              <a:ahLst/>
              <a:cxnLst/>
              <a:rect l="l" t="t" r="r" b="b"/>
              <a:pathLst>
                <a:path w="1676400" h="3657600">
                  <a:moveTo>
                    <a:pt x="0" y="279400"/>
                  </a:moveTo>
                  <a:lnTo>
                    <a:pt x="3656" y="234080"/>
                  </a:lnTo>
                  <a:lnTo>
                    <a:pt x="14244" y="191089"/>
                  </a:lnTo>
                  <a:lnTo>
                    <a:pt x="31186" y="151001"/>
                  </a:lnTo>
                  <a:lnTo>
                    <a:pt x="53908" y="114391"/>
                  </a:lnTo>
                  <a:lnTo>
                    <a:pt x="81835" y="81835"/>
                  </a:lnTo>
                  <a:lnTo>
                    <a:pt x="114391" y="53908"/>
                  </a:lnTo>
                  <a:lnTo>
                    <a:pt x="151001" y="31186"/>
                  </a:lnTo>
                  <a:lnTo>
                    <a:pt x="191089" y="14244"/>
                  </a:lnTo>
                  <a:lnTo>
                    <a:pt x="234080" y="3656"/>
                  </a:lnTo>
                  <a:lnTo>
                    <a:pt x="279400" y="0"/>
                  </a:lnTo>
                  <a:lnTo>
                    <a:pt x="1397000" y="0"/>
                  </a:lnTo>
                  <a:lnTo>
                    <a:pt x="1442319" y="3656"/>
                  </a:lnTo>
                  <a:lnTo>
                    <a:pt x="1485310" y="14244"/>
                  </a:lnTo>
                  <a:lnTo>
                    <a:pt x="1525398" y="31186"/>
                  </a:lnTo>
                  <a:lnTo>
                    <a:pt x="1562008" y="53908"/>
                  </a:lnTo>
                  <a:lnTo>
                    <a:pt x="1594564" y="81835"/>
                  </a:lnTo>
                  <a:lnTo>
                    <a:pt x="1622491" y="114391"/>
                  </a:lnTo>
                  <a:lnTo>
                    <a:pt x="1645213" y="151001"/>
                  </a:lnTo>
                  <a:lnTo>
                    <a:pt x="1662155" y="191089"/>
                  </a:lnTo>
                  <a:lnTo>
                    <a:pt x="1672743" y="234080"/>
                  </a:lnTo>
                  <a:lnTo>
                    <a:pt x="1676400" y="279400"/>
                  </a:lnTo>
                  <a:lnTo>
                    <a:pt x="1676400" y="3378200"/>
                  </a:lnTo>
                  <a:lnTo>
                    <a:pt x="1672743" y="3423519"/>
                  </a:lnTo>
                  <a:lnTo>
                    <a:pt x="1662155" y="3466510"/>
                  </a:lnTo>
                  <a:lnTo>
                    <a:pt x="1645213" y="3506598"/>
                  </a:lnTo>
                  <a:lnTo>
                    <a:pt x="1622491" y="3543208"/>
                  </a:lnTo>
                  <a:lnTo>
                    <a:pt x="1594564" y="3575764"/>
                  </a:lnTo>
                  <a:lnTo>
                    <a:pt x="1562008" y="3603691"/>
                  </a:lnTo>
                  <a:lnTo>
                    <a:pt x="1525398" y="3626413"/>
                  </a:lnTo>
                  <a:lnTo>
                    <a:pt x="1485310" y="3643355"/>
                  </a:lnTo>
                  <a:lnTo>
                    <a:pt x="1442319" y="3653943"/>
                  </a:lnTo>
                  <a:lnTo>
                    <a:pt x="1397000" y="3657600"/>
                  </a:lnTo>
                  <a:lnTo>
                    <a:pt x="279400" y="3657600"/>
                  </a:lnTo>
                  <a:lnTo>
                    <a:pt x="234080" y="3653943"/>
                  </a:lnTo>
                  <a:lnTo>
                    <a:pt x="191089" y="3643355"/>
                  </a:lnTo>
                  <a:lnTo>
                    <a:pt x="151001" y="3626413"/>
                  </a:lnTo>
                  <a:lnTo>
                    <a:pt x="114391" y="3603691"/>
                  </a:lnTo>
                  <a:lnTo>
                    <a:pt x="81835" y="3575764"/>
                  </a:lnTo>
                  <a:lnTo>
                    <a:pt x="53908" y="3543208"/>
                  </a:lnTo>
                  <a:lnTo>
                    <a:pt x="31186" y="3506598"/>
                  </a:lnTo>
                  <a:lnTo>
                    <a:pt x="14244" y="3466510"/>
                  </a:lnTo>
                  <a:lnTo>
                    <a:pt x="3656" y="3423519"/>
                  </a:lnTo>
                  <a:lnTo>
                    <a:pt x="0" y="3378200"/>
                  </a:lnTo>
                  <a:lnTo>
                    <a:pt x="0" y="279400"/>
                  </a:lnTo>
                  <a:close/>
                </a:path>
              </a:pathLst>
            </a:custGeom>
            <a:ln w="9144">
              <a:solidFill>
                <a:srgbClr val="DA1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98746" y="3303854"/>
            <a:ext cx="8991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5"/>
              </a:spcBef>
            </a:pPr>
            <a:r>
              <a:rPr sz="2000" b="1" spc="10" dirty="0">
                <a:solidFill>
                  <a:srgbClr val="FFFF00"/>
                </a:solidFill>
                <a:latin typeface="Arial"/>
                <a:cs typeface="Arial"/>
              </a:rPr>
              <a:t>Carrier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22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000" b="1" spc="4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spc="8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10" dirty="0">
                <a:solidFill>
                  <a:srgbClr val="FFFF00"/>
                </a:solidFill>
                <a:latin typeface="Arial"/>
                <a:cs typeface="Arial"/>
              </a:rPr>
              <a:t>ein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04259" y="1127760"/>
            <a:ext cx="2560320" cy="5316220"/>
            <a:chOff x="3604259" y="1127760"/>
            <a:chExt cx="2560320" cy="5316220"/>
          </a:xfrm>
        </p:grpSpPr>
        <p:sp>
          <p:nvSpPr>
            <p:cNvPr id="9" name="object 9"/>
            <p:cNvSpPr/>
            <p:nvPr/>
          </p:nvSpPr>
          <p:spPr>
            <a:xfrm>
              <a:off x="5405627" y="1127760"/>
              <a:ext cx="163067" cy="53157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58967" y="1143000"/>
              <a:ext cx="56515" cy="5181600"/>
            </a:xfrm>
            <a:custGeom>
              <a:avLst/>
              <a:gdLst/>
              <a:ahLst/>
              <a:cxnLst/>
              <a:rect l="l" t="t" r="r" b="b"/>
              <a:pathLst>
                <a:path w="56514" h="5181600">
                  <a:moveTo>
                    <a:pt x="56515" y="0"/>
                  </a:moveTo>
                  <a:lnTo>
                    <a:pt x="23495" y="0"/>
                  </a:lnTo>
                  <a:lnTo>
                    <a:pt x="21971" y="5181600"/>
                  </a:lnTo>
                  <a:lnTo>
                    <a:pt x="54864" y="5181600"/>
                  </a:lnTo>
                  <a:lnTo>
                    <a:pt x="56515" y="0"/>
                  </a:lnTo>
                  <a:close/>
                </a:path>
                <a:path w="56514" h="5181600">
                  <a:moveTo>
                    <a:pt x="12573" y="0"/>
                  </a:moveTo>
                  <a:lnTo>
                    <a:pt x="1651" y="0"/>
                  </a:lnTo>
                  <a:lnTo>
                    <a:pt x="0" y="5181587"/>
                  </a:lnTo>
                  <a:lnTo>
                    <a:pt x="10922" y="5181587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27703" y="1127760"/>
              <a:ext cx="163067" cy="53157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81043" y="1143000"/>
              <a:ext cx="56515" cy="5181600"/>
            </a:xfrm>
            <a:custGeom>
              <a:avLst/>
              <a:gdLst/>
              <a:ahLst/>
              <a:cxnLst/>
              <a:rect l="l" t="t" r="r" b="b"/>
              <a:pathLst>
                <a:path w="56514" h="5181600">
                  <a:moveTo>
                    <a:pt x="56514" y="0"/>
                  </a:moveTo>
                  <a:lnTo>
                    <a:pt x="23494" y="0"/>
                  </a:lnTo>
                  <a:lnTo>
                    <a:pt x="21970" y="5181600"/>
                  </a:lnTo>
                  <a:lnTo>
                    <a:pt x="54863" y="5181600"/>
                  </a:lnTo>
                  <a:lnTo>
                    <a:pt x="56514" y="0"/>
                  </a:lnTo>
                  <a:close/>
                </a:path>
                <a:path w="56514" h="5181600">
                  <a:moveTo>
                    <a:pt x="12572" y="0"/>
                  </a:moveTo>
                  <a:lnTo>
                    <a:pt x="1650" y="0"/>
                  </a:lnTo>
                  <a:lnTo>
                    <a:pt x="0" y="5181587"/>
                  </a:lnTo>
                  <a:lnTo>
                    <a:pt x="10921" y="5181587"/>
                  </a:lnTo>
                  <a:lnTo>
                    <a:pt x="1257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04259" y="4846319"/>
              <a:ext cx="2560319" cy="5943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57599" y="4982112"/>
              <a:ext cx="2210435" cy="247015"/>
            </a:xfrm>
            <a:custGeom>
              <a:avLst/>
              <a:gdLst/>
              <a:ahLst/>
              <a:cxnLst/>
              <a:rect l="l" t="t" r="r" b="b"/>
              <a:pathLst>
                <a:path w="2210435" h="247014">
                  <a:moveTo>
                    <a:pt x="2141650" y="128738"/>
                  </a:moveTo>
                  <a:lnTo>
                    <a:pt x="2141620" y="139787"/>
                  </a:lnTo>
                  <a:lnTo>
                    <a:pt x="2155444" y="139797"/>
                  </a:lnTo>
                  <a:lnTo>
                    <a:pt x="2155444" y="150719"/>
                  </a:lnTo>
                  <a:lnTo>
                    <a:pt x="2054023" y="150719"/>
                  </a:lnTo>
                  <a:lnTo>
                    <a:pt x="1977009" y="195550"/>
                  </a:lnTo>
                  <a:lnTo>
                    <a:pt x="1968871" y="202779"/>
                  </a:lnTo>
                  <a:lnTo>
                    <a:pt x="1964293" y="212234"/>
                  </a:lnTo>
                  <a:lnTo>
                    <a:pt x="1963596" y="222714"/>
                  </a:lnTo>
                  <a:lnTo>
                    <a:pt x="1967102" y="233015"/>
                  </a:lnTo>
                  <a:lnTo>
                    <a:pt x="1974332" y="241153"/>
                  </a:lnTo>
                  <a:lnTo>
                    <a:pt x="1983787" y="245731"/>
                  </a:lnTo>
                  <a:lnTo>
                    <a:pt x="1994267" y="246427"/>
                  </a:lnTo>
                  <a:lnTo>
                    <a:pt x="2004567" y="242921"/>
                  </a:lnTo>
                  <a:lnTo>
                    <a:pt x="2162838" y="150719"/>
                  </a:lnTo>
                  <a:lnTo>
                    <a:pt x="2155444" y="150719"/>
                  </a:lnTo>
                  <a:lnTo>
                    <a:pt x="2162961" y="150647"/>
                  </a:lnTo>
                  <a:lnTo>
                    <a:pt x="2200552" y="128748"/>
                  </a:lnTo>
                  <a:lnTo>
                    <a:pt x="2141650" y="128738"/>
                  </a:lnTo>
                  <a:close/>
                </a:path>
                <a:path w="2210435" h="247014">
                  <a:moveTo>
                    <a:pt x="2072886" y="139738"/>
                  </a:moveTo>
                  <a:lnTo>
                    <a:pt x="2054146" y="150647"/>
                  </a:lnTo>
                  <a:lnTo>
                    <a:pt x="2155444" y="150719"/>
                  </a:lnTo>
                  <a:lnTo>
                    <a:pt x="2155444" y="147036"/>
                  </a:lnTo>
                  <a:lnTo>
                    <a:pt x="2141601" y="147036"/>
                  </a:lnTo>
                  <a:lnTo>
                    <a:pt x="2129185" y="139778"/>
                  </a:lnTo>
                  <a:lnTo>
                    <a:pt x="2072886" y="139738"/>
                  </a:lnTo>
                  <a:close/>
                </a:path>
                <a:path w="2210435" h="247014">
                  <a:moveTo>
                    <a:pt x="0" y="138273"/>
                  </a:moveTo>
                  <a:lnTo>
                    <a:pt x="0" y="149195"/>
                  </a:lnTo>
                  <a:lnTo>
                    <a:pt x="2054146" y="150647"/>
                  </a:lnTo>
                  <a:lnTo>
                    <a:pt x="2072886" y="139738"/>
                  </a:lnTo>
                  <a:lnTo>
                    <a:pt x="0" y="138273"/>
                  </a:lnTo>
                  <a:close/>
                </a:path>
                <a:path w="2210435" h="247014">
                  <a:moveTo>
                    <a:pt x="2129185" y="139778"/>
                  </a:moveTo>
                  <a:lnTo>
                    <a:pt x="2141601" y="147036"/>
                  </a:lnTo>
                  <a:lnTo>
                    <a:pt x="2141620" y="139787"/>
                  </a:lnTo>
                  <a:lnTo>
                    <a:pt x="2129185" y="139778"/>
                  </a:lnTo>
                  <a:close/>
                </a:path>
                <a:path w="2210435" h="247014">
                  <a:moveTo>
                    <a:pt x="2141620" y="139787"/>
                  </a:moveTo>
                  <a:lnTo>
                    <a:pt x="2141601" y="147036"/>
                  </a:lnTo>
                  <a:lnTo>
                    <a:pt x="2155444" y="147036"/>
                  </a:lnTo>
                  <a:lnTo>
                    <a:pt x="2155444" y="139797"/>
                  </a:lnTo>
                  <a:lnTo>
                    <a:pt x="2141620" y="139787"/>
                  </a:lnTo>
                  <a:close/>
                </a:path>
                <a:path w="2210435" h="247014">
                  <a:moveTo>
                    <a:pt x="2110261" y="128716"/>
                  </a:moveTo>
                  <a:lnTo>
                    <a:pt x="2129185" y="139778"/>
                  </a:lnTo>
                  <a:lnTo>
                    <a:pt x="2141620" y="139787"/>
                  </a:lnTo>
                  <a:lnTo>
                    <a:pt x="2141650" y="128738"/>
                  </a:lnTo>
                  <a:lnTo>
                    <a:pt x="2110261" y="128716"/>
                  </a:lnTo>
                  <a:close/>
                </a:path>
                <a:path w="2210435" h="247014">
                  <a:moveTo>
                    <a:pt x="2091844" y="128703"/>
                  </a:moveTo>
                  <a:lnTo>
                    <a:pt x="2072886" y="139738"/>
                  </a:lnTo>
                  <a:lnTo>
                    <a:pt x="2129185" y="139778"/>
                  </a:lnTo>
                  <a:lnTo>
                    <a:pt x="2110261" y="128716"/>
                  </a:lnTo>
                  <a:lnTo>
                    <a:pt x="2091844" y="128703"/>
                  </a:lnTo>
                  <a:close/>
                </a:path>
                <a:path w="2210435" h="247014">
                  <a:moveTo>
                    <a:pt x="2155556" y="99665"/>
                  </a:moveTo>
                  <a:lnTo>
                    <a:pt x="2141728" y="99665"/>
                  </a:lnTo>
                  <a:lnTo>
                    <a:pt x="2141650" y="128738"/>
                  </a:lnTo>
                  <a:lnTo>
                    <a:pt x="2155444" y="128748"/>
                  </a:lnTo>
                  <a:lnTo>
                    <a:pt x="2155556" y="99665"/>
                  </a:lnTo>
                  <a:close/>
                </a:path>
                <a:path w="2210435" h="247014">
                  <a:moveTo>
                    <a:pt x="1994519" y="0"/>
                  </a:moveTo>
                  <a:lnTo>
                    <a:pt x="1984025" y="652"/>
                  </a:lnTo>
                  <a:lnTo>
                    <a:pt x="1974532" y="5187"/>
                  </a:lnTo>
                  <a:lnTo>
                    <a:pt x="1967229" y="13305"/>
                  </a:lnTo>
                  <a:lnTo>
                    <a:pt x="1963723" y="23625"/>
                  </a:lnTo>
                  <a:lnTo>
                    <a:pt x="1964420" y="34149"/>
                  </a:lnTo>
                  <a:lnTo>
                    <a:pt x="1968998" y="43648"/>
                  </a:lnTo>
                  <a:lnTo>
                    <a:pt x="1977136" y="50897"/>
                  </a:lnTo>
                  <a:lnTo>
                    <a:pt x="2053922" y="95783"/>
                  </a:lnTo>
                  <a:lnTo>
                    <a:pt x="2155571" y="95855"/>
                  </a:lnTo>
                  <a:lnTo>
                    <a:pt x="2155444" y="128748"/>
                  </a:lnTo>
                  <a:lnTo>
                    <a:pt x="2200552" y="128748"/>
                  </a:lnTo>
                  <a:lnTo>
                    <a:pt x="2209927" y="123287"/>
                  </a:lnTo>
                  <a:lnTo>
                    <a:pt x="2004822" y="3526"/>
                  </a:lnTo>
                  <a:lnTo>
                    <a:pt x="1994519" y="0"/>
                  </a:lnTo>
                  <a:close/>
                </a:path>
                <a:path w="2210435" h="247014">
                  <a:moveTo>
                    <a:pt x="2141728" y="99665"/>
                  </a:moveTo>
                  <a:lnTo>
                    <a:pt x="2101060" y="123338"/>
                  </a:lnTo>
                  <a:lnTo>
                    <a:pt x="2110261" y="128716"/>
                  </a:lnTo>
                  <a:lnTo>
                    <a:pt x="2141650" y="128738"/>
                  </a:lnTo>
                  <a:lnTo>
                    <a:pt x="2141728" y="99665"/>
                  </a:lnTo>
                  <a:close/>
                </a:path>
                <a:path w="2210435" h="247014">
                  <a:moveTo>
                    <a:pt x="2101060" y="123338"/>
                  </a:moveTo>
                  <a:lnTo>
                    <a:pt x="2091844" y="128703"/>
                  </a:lnTo>
                  <a:lnTo>
                    <a:pt x="2110261" y="128716"/>
                  </a:lnTo>
                  <a:lnTo>
                    <a:pt x="2101060" y="123338"/>
                  </a:lnTo>
                  <a:close/>
                </a:path>
                <a:path w="2210435" h="247014">
                  <a:moveTo>
                    <a:pt x="0" y="94331"/>
                  </a:moveTo>
                  <a:lnTo>
                    <a:pt x="0" y="127224"/>
                  </a:lnTo>
                  <a:lnTo>
                    <a:pt x="2091844" y="128703"/>
                  </a:lnTo>
                  <a:lnTo>
                    <a:pt x="2101060" y="123338"/>
                  </a:lnTo>
                  <a:lnTo>
                    <a:pt x="2053922" y="95783"/>
                  </a:lnTo>
                  <a:lnTo>
                    <a:pt x="0" y="94331"/>
                  </a:lnTo>
                  <a:close/>
                </a:path>
                <a:path w="2210435" h="247014">
                  <a:moveTo>
                    <a:pt x="2053922" y="95783"/>
                  </a:moveTo>
                  <a:lnTo>
                    <a:pt x="2101060" y="123338"/>
                  </a:lnTo>
                  <a:lnTo>
                    <a:pt x="2141728" y="99665"/>
                  </a:lnTo>
                  <a:lnTo>
                    <a:pt x="2155556" y="99665"/>
                  </a:lnTo>
                  <a:lnTo>
                    <a:pt x="2155571" y="95855"/>
                  </a:lnTo>
                  <a:lnTo>
                    <a:pt x="2053922" y="95783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8597" y="1931873"/>
            <a:ext cx="11296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Acyl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CoA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90802" y="2115407"/>
            <a:ext cx="971245" cy="30492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68909" y="4904308"/>
            <a:ext cx="8604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oASH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83332" y="4752213"/>
            <a:ext cx="114871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Acyl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spc="30" dirty="0">
                <a:solidFill>
                  <a:srgbClr val="001F5F"/>
                </a:solidFill>
                <a:latin typeface="Arial"/>
                <a:cs typeface="Arial"/>
              </a:rPr>
              <a:t>rn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b="1" spc="7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ine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93967" y="4752213"/>
            <a:ext cx="114871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Acyl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spc="30" dirty="0">
                <a:solidFill>
                  <a:srgbClr val="001F5F"/>
                </a:solidFill>
                <a:latin typeface="Arial"/>
                <a:cs typeface="Arial"/>
              </a:rPr>
              <a:t>rn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b="1" spc="7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ine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208020" y="1949195"/>
            <a:ext cx="2712720" cy="594360"/>
            <a:chOff x="3208020" y="1949195"/>
            <a:chExt cx="2712720" cy="594360"/>
          </a:xfrm>
        </p:grpSpPr>
        <p:sp>
          <p:nvSpPr>
            <p:cNvPr id="21" name="object 21"/>
            <p:cNvSpPr/>
            <p:nvPr/>
          </p:nvSpPr>
          <p:spPr>
            <a:xfrm>
              <a:off x="3208020" y="1949195"/>
              <a:ext cx="2712720" cy="5943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05073" y="2085189"/>
              <a:ext cx="2362835" cy="247015"/>
            </a:xfrm>
            <a:custGeom>
              <a:avLst/>
              <a:gdLst/>
              <a:ahLst/>
              <a:cxnLst/>
              <a:rect l="l" t="t" r="r" b="b"/>
              <a:pathLst>
                <a:path w="2362835" h="247014">
                  <a:moveTo>
                    <a:pt x="215606" y="0"/>
                  </a:moveTo>
                  <a:lnTo>
                    <a:pt x="205231" y="3579"/>
                  </a:lnTo>
                  <a:lnTo>
                    <a:pt x="0" y="123086"/>
                  </a:lnTo>
                  <a:lnTo>
                    <a:pt x="205104" y="242974"/>
                  </a:lnTo>
                  <a:lnTo>
                    <a:pt x="215407" y="246481"/>
                  </a:lnTo>
                  <a:lnTo>
                    <a:pt x="225901" y="245784"/>
                  </a:lnTo>
                  <a:lnTo>
                    <a:pt x="235394" y="241206"/>
                  </a:lnTo>
                  <a:lnTo>
                    <a:pt x="242697" y="233068"/>
                  </a:lnTo>
                  <a:lnTo>
                    <a:pt x="246203" y="222767"/>
                  </a:lnTo>
                  <a:lnTo>
                    <a:pt x="245506" y="212288"/>
                  </a:lnTo>
                  <a:lnTo>
                    <a:pt x="240928" y="202832"/>
                  </a:lnTo>
                  <a:lnTo>
                    <a:pt x="232790" y="195603"/>
                  </a:lnTo>
                  <a:lnTo>
                    <a:pt x="155788" y="150591"/>
                  </a:lnTo>
                  <a:lnTo>
                    <a:pt x="54355" y="150518"/>
                  </a:lnTo>
                  <a:lnTo>
                    <a:pt x="54482" y="117625"/>
                  </a:lnTo>
                  <a:lnTo>
                    <a:pt x="68277" y="117625"/>
                  </a:lnTo>
                  <a:lnTo>
                    <a:pt x="68306" y="106712"/>
                  </a:lnTo>
                  <a:lnTo>
                    <a:pt x="54482" y="106703"/>
                  </a:lnTo>
                  <a:lnTo>
                    <a:pt x="54482" y="95654"/>
                  </a:lnTo>
                  <a:lnTo>
                    <a:pt x="156121" y="95654"/>
                  </a:lnTo>
                  <a:lnTo>
                    <a:pt x="232917" y="50950"/>
                  </a:lnTo>
                  <a:lnTo>
                    <a:pt x="241055" y="43719"/>
                  </a:lnTo>
                  <a:lnTo>
                    <a:pt x="245633" y="34250"/>
                  </a:lnTo>
                  <a:lnTo>
                    <a:pt x="246330" y="23733"/>
                  </a:lnTo>
                  <a:lnTo>
                    <a:pt x="242824" y="13358"/>
                  </a:lnTo>
                  <a:lnTo>
                    <a:pt x="235592" y="5222"/>
                  </a:lnTo>
                  <a:lnTo>
                    <a:pt x="226123" y="658"/>
                  </a:lnTo>
                  <a:lnTo>
                    <a:pt x="215606" y="0"/>
                  </a:lnTo>
                  <a:close/>
                </a:path>
                <a:path w="2362835" h="247014">
                  <a:moveTo>
                    <a:pt x="118305" y="117667"/>
                  </a:moveTo>
                  <a:lnTo>
                    <a:pt x="108866" y="123162"/>
                  </a:lnTo>
                  <a:lnTo>
                    <a:pt x="155788" y="150591"/>
                  </a:lnTo>
                  <a:lnTo>
                    <a:pt x="2362327" y="152169"/>
                  </a:lnTo>
                  <a:lnTo>
                    <a:pt x="2362327" y="119149"/>
                  </a:lnTo>
                  <a:lnTo>
                    <a:pt x="118305" y="117667"/>
                  </a:lnTo>
                  <a:close/>
                </a:path>
                <a:path w="2362835" h="247014">
                  <a:moveTo>
                    <a:pt x="54482" y="117625"/>
                  </a:moveTo>
                  <a:lnTo>
                    <a:pt x="54355" y="150518"/>
                  </a:lnTo>
                  <a:lnTo>
                    <a:pt x="155788" y="150591"/>
                  </a:lnTo>
                  <a:lnTo>
                    <a:pt x="149363" y="146835"/>
                  </a:lnTo>
                  <a:lnTo>
                    <a:pt x="68199" y="146835"/>
                  </a:lnTo>
                  <a:lnTo>
                    <a:pt x="68277" y="117634"/>
                  </a:lnTo>
                  <a:lnTo>
                    <a:pt x="54482" y="117625"/>
                  </a:lnTo>
                  <a:close/>
                </a:path>
                <a:path w="2362835" h="247014">
                  <a:moveTo>
                    <a:pt x="68277" y="117634"/>
                  </a:moveTo>
                  <a:lnTo>
                    <a:pt x="68199" y="146835"/>
                  </a:lnTo>
                  <a:lnTo>
                    <a:pt x="108866" y="123162"/>
                  </a:lnTo>
                  <a:lnTo>
                    <a:pt x="99444" y="117655"/>
                  </a:lnTo>
                  <a:lnTo>
                    <a:pt x="68277" y="117634"/>
                  </a:lnTo>
                  <a:close/>
                </a:path>
                <a:path w="2362835" h="247014">
                  <a:moveTo>
                    <a:pt x="108866" y="123162"/>
                  </a:moveTo>
                  <a:lnTo>
                    <a:pt x="68199" y="146835"/>
                  </a:lnTo>
                  <a:lnTo>
                    <a:pt x="149363" y="146835"/>
                  </a:lnTo>
                  <a:lnTo>
                    <a:pt x="108866" y="123162"/>
                  </a:lnTo>
                  <a:close/>
                </a:path>
                <a:path w="2362835" h="247014">
                  <a:moveTo>
                    <a:pt x="99444" y="117655"/>
                  </a:moveTo>
                  <a:lnTo>
                    <a:pt x="108866" y="123162"/>
                  </a:lnTo>
                  <a:lnTo>
                    <a:pt x="118305" y="117667"/>
                  </a:lnTo>
                  <a:lnTo>
                    <a:pt x="99444" y="117655"/>
                  </a:lnTo>
                  <a:close/>
                </a:path>
                <a:path w="2362835" h="247014">
                  <a:moveTo>
                    <a:pt x="80739" y="106721"/>
                  </a:moveTo>
                  <a:lnTo>
                    <a:pt x="99444" y="117655"/>
                  </a:lnTo>
                  <a:lnTo>
                    <a:pt x="118305" y="117667"/>
                  </a:lnTo>
                  <a:lnTo>
                    <a:pt x="137047" y="106758"/>
                  </a:lnTo>
                  <a:lnTo>
                    <a:pt x="80739" y="106721"/>
                  </a:lnTo>
                  <a:close/>
                </a:path>
                <a:path w="2362835" h="247014">
                  <a:moveTo>
                    <a:pt x="68306" y="106712"/>
                  </a:moveTo>
                  <a:lnTo>
                    <a:pt x="68277" y="117634"/>
                  </a:lnTo>
                  <a:lnTo>
                    <a:pt x="99444" y="117655"/>
                  </a:lnTo>
                  <a:lnTo>
                    <a:pt x="80739" y="106721"/>
                  </a:lnTo>
                  <a:lnTo>
                    <a:pt x="68306" y="106712"/>
                  </a:lnTo>
                  <a:close/>
                </a:path>
                <a:path w="2362835" h="247014">
                  <a:moveTo>
                    <a:pt x="155997" y="95727"/>
                  </a:moveTo>
                  <a:lnTo>
                    <a:pt x="137047" y="106758"/>
                  </a:lnTo>
                  <a:lnTo>
                    <a:pt x="2362327" y="108227"/>
                  </a:lnTo>
                  <a:lnTo>
                    <a:pt x="2362327" y="97305"/>
                  </a:lnTo>
                  <a:lnTo>
                    <a:pt x="155997" y="95727"/>
                  </a:lnTo>
                  <a:close/>
                </a:path>
                <a:path w="2362835" h="247014">
                  <a:moveTo>
                    <a:pt x="149576" y="99464"/>
                  </a:moveTo>
                  <a:lnTo>
                    <a:pt x="68325" y="99464"/>
                  </a:lnTo>
                  <a:lnTo>
                    <a:pt x="80739" y="106721"/>
                  </a:lnTo>
                  <a:lnTo>
                    <a:pt x="137047" y="106758"/>
                  </a:lnTo>
                  <a:lnTo>
                    <a:pt x="149576" y="99464"/>
                  </a:lnTo>
                  <a:close/>
                </a:path>
                <a:path w="2362835" h="247014">
                  <a:moveTo>
                    <a:pt x="68325" y="99464"/>
                  </a:moveTo>
                  <a:lnTo>
                    <a:pt x="68306" y="106712"/>
                  </a:lnTo>
                  <a:lnTo>
                    <a:pt x="80739" y="106721"/>
                  </a:lnTo>
                  <a:lnTo>
                    <a:pt x="68325" y="99464"/>
                  </a:lnTo>
                  <a:close/>
                </a:path>
                <a:path w="2362835" h="247014">
                  <a:moveTo>
                    <a:pt x="54482" y="95654"/>
                  </a:moveTo>
                  <a:lnTo>
                    <a:pt x="54482" y="106703"/>
                  </a:lnTo>
                  <a:lnTo>
                    <a:pt x="68306" y="106712"/>
                  </a:lnTo>
                  <a:lnTo>
                    <a:pt x="68325" y="99464"/>
                  </a:lnTo>
                  <a:lnTo>
                    <a:pt x="149576" y="99464"/>
                  </a:lnTo>
                  <a:lnTo>
                    <a:pt x="155997" y="95727"/>
                  </a:lnTo>
                  <a:lnTo>
                    <a:pt x="54482" y="95654"/>
                  </a:lnTo>
                  <a:close/>
                </a:path>
                <a:path w="2362835" h="247014">
                  <a:moveTo>
                    <a:pt x="156121" y="95654"/>
                  </a:moveTo>
                  <a:lnTo>
                    <a:pt x="54482" y="95654"/>
                  </a:lnTo>
                  <a:lnTo>
                    <a:pt x="155997" y="9572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7058406" y="2148458"/>
            <a:ext cx="1427226" cy="298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990078" y="5056708"/>
            <a:ext cx="8604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oASH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10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70" dirty="0">
                <a:latin typeface="Arial"/>
                <a:cs typeface="Arial"/>
              </a:rPr>
              <a:t>8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35471" y="1855673"/>
            <a:ext cx="312547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09139" algn="l"/>
              </a:tabLst>
            </a:pPr>
            <a:r>
              <a:rPr sz="2000" b="1" spc="15" dirty="0">
                <a:solidFill>
                  <a:srgbClr val="001F5F"/>
                </a:solidFill>
                <a:latin typeface="Arial"/>
                <a:cs typeface="Arial"/>
              </a:rPr>
              <a:t>Carnitin	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Acyl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CoA</a:t>
            </a:r>
            <a:endParaRPr sz="2000">
              <a:latin typeface="Arial"/>
              <a:cs typeface="Arial"/>
            </a:endParaRPr>
          </a:p>
          <a:p>
            <a:pPr marL="4318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52906" y="3380054"/>
            <a:ext cx="7620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sz="2000" b="1" spc="49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000" b="1" spc="2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70040" y="3456254"/>
            <a:ext cx="8350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75" dirty="0">
                <a:solidFill>
                  <a:srgbClr val="FF0000"/>
                </a:solidFill>
                <a:latin typeface="Arial"/>
                <a:cs typeface="Arial"/>
              </a:rPr>
              <a:t>CAT-II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97888" y="1095502"/>
            <a:ext cx="2038350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Cytosol</a:t>
            </a:r>
            <a:endParaRPr sz="2800">
              <a:latin typeface="Arial"/>
              <a:cs typeface="Arial"/>
            </a:endParaRPr>
          </a:p>
          <a:p>
            <a:pPr marL="1031240" algn="ctr">
              <a:lnSpc>
                <a:spcPct val="100000"/>
              </a:lnSpc>
              <a:spcBef>
                <a:spcPts val="2635"/>
              </a:spcBef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spc="30" dirty="0">
                <a:solidFill>
                  <a:srgbClr val="001F5F"/>
                </a:solidFill>
                <a:latin typeface="Arial"/>
                <a:cs typeface="Arial"/>
              </a:rPr>
              <a:t>rn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b="1" spc="7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b="1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endParaRPr sz="2000">
              <a:latin typeface="Arial"/>
              <a:cs typeface="Arial"/>
            </a:endParaRPr>
          </a:p>
          <a:p>
            <a:pPr marL="1031240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6206744" y="949197"/>
            <a:ext cx="20650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6895" marR="5080" indent="-544830">
              <a:lnSpc>
                <a:spcPct val="100000"/>
              </a:lnSpc>
              <a:spcBef>
                <a:spcPts val="100"/>
              </a:spcBef>
            </a:pPr>
            <a:r>
              <a:rPr sz="2400" b="1" spc="7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b="1" spc="3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spc="10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ochondr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  </a:t>
            </a:r>
            <a:r>
              <a:rPr sz="2400" b="1" spc="60" dirty="0">
                <a:solidFill>
                  <a:srgbClr val="FF0000"/>
                </a:solidFill>
                <a:latin typeface="Arial"/>
                <a:cs typeface="Arial"/>
              </a:rPr>
              <a:t>Matrix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02785" y="815085"/>
            <a:ext cx="13652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20" dirty="0">
                <a:solidFill>
                  <a:srgbClr val="0000FF"/>
                </a:solidFill>
                <a:latin typeface="Arial"/>
                <a:cs typeface="Arial"/>
              </a:rPr>
              <a:t>Inner  </a:t>
            </a:r>
            <a:r>
              <a:rPr sz="1800" b="1" spc="5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b="1" spc="2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b="1" spc="7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b="1" spc="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b="1" spc="-7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b="1" spc="15" dirty="0">
                <a:solidFill>
                  <a:srgbClr val="0000FF"/>
                </a:solidFill>
                <a:latin typeface="Arial"/>
                <a:cs typeface="Arial"/>
              </a:rPr>
              <a:t>hondri  </a:t>
            </a:r>
            <a:r>
              <a:rPr sz="1800" b="1" spc="10" dirty="0">
                <a:solidFill>
                  <a:srgbClr val="0000FF"/>
                </a:solidFill>
                <a:latin typeface="Arial"/>
                <a:cs typeface="Arial"/>
              </a:rPr>
              <a:t>al       </a:t>
            </a:r>
            <a:r>
              <a:rPr sz="1800" b="1" spc="30" dirty="0">
                <a:solidFill>
                  <a:srgbClr val="0000FF"/>
                </a:solidFill>
                <a:latin typeface="Arial"/>
                <a:cs typeface="Arial"/>
              </a:rPr>
              <a:t>membrane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46301"/>
            <a:ext cx="7840980" cy="36957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8605" marR="5080" indent="-256540">
              <a:lnSpc>
                <a:spcPct val="100200"/>
              </a:lnSpc>
              <a:spcBef>
                <a:spcPts val="9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dirty="0">
                <a:latin typeface="Arial"/>
                <a:cs typeface="Arial"/>
              </a:rPr>
              <a:t>Each cycle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β </a:t>
            </a:r>
            <a:r>
              <a:rPr sz="2800" dirty="0">
                <a:latin typeface="Arial"/>
                <a:cs typeface="Arial"/>
              </a:rPr>
              <a:t>-oxidation,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liberating </a:t>
            </a:r>
            <a:r>
              <a:rPr sz="2800" spc="-5" dirty="0">
                <a:latin typeface="Arial"/>
                <a:cs typeface="Arial"/>
              </a:rPr>
              <a:t>a two  </a:t>
            </a:r>
            <a:r>
              <a:rPr sz="2800" dirty="0">
                <a:latin typeface="Arial"/>
                <a:cs typeface="Arial"/>
              </a:rPr>
              <a:t>carbon unit-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acetyl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CoA</a:t>
            </a:r>
            <a:r>
              <a:rPr sz="2800" spc="-5" dirty="0">
                <a:latin typeface="Arial"/>
                <a:cs typeface="Arial"/>
              </a:rPr>
              <a:t>, occurs in a sequence of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four</a:t>
            </a:r>
            <a:r>
              <a:rPr sz="2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reactions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CA1BE"/>
              </a:buClr>
              <a:buFont typeface="Arial"/>
              <a:buChar char=""/>
            </a:pPr>
            <a:endParaRPr sz="3600">
              <a:latin typeface="Arial"/>
              <a:cs typeface="Arial"/>
            </a:endParaRPr>
          </a:p>
          <a:p>
            <a:pPr marL="664845" lvl="1" indent="-396875">
              <a:lnSpc>
                <a:spcPct val="100000"/>
              </a:lnSpc>
              <a:buAutoNum type="arabicPeriod"/>
              <a:tabLst>
                <a:tab pos="665480" algn="l"/>
              </a:tabLst>
            </a:pP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Oxidation</a:t>
            </a:r>
            <a:endParaRPr sz="2800">
              <a:latin typeface="Arial"/>
              <a:cs typeface="Arial"/>
            </a:endParaRPr>
          </a:p>
          <a:p>
            <a:pPr marL="664845" lvl="1" indent="-396875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665480" algn="l"/>
              </a:tabLst>
            </a:pPr>
            <a:r>
              <a:rPr sz="2800" dirty="0">
                <a:solidFill>
                  <a:srgbClr val="6F2F9F"/>
                </a:solidFill>
                <a:latin typeface="Arial"/>
                <a:cs typeface="Arial"/>
              </a:rPr>
              <a:t>Hydration</a:t>
            </a:r>
            <a:endParaRPr sz="2800">
              <a:latin typeface="Arial"/>
              <a:cs typeface="Arial"/>
            </a:endParaRPr>
          </a:p>
          <a:p>
            <a:pPr marL="664845" lvl="1" indent="-396875">
              <a:lnSpc>
                <a:spcPct val="100000"/>
              </a:lnSpc>
              <a:spcBef>
                <a:spcPts val="395"/>
              </a:spcBef>
              <a:buAutoNum type="arabicPeriod"/>
              <a:tabLst>
                <a:tab pos="665480" algn="l"/>
              </a:tabLst>
            </a:pPr>
            <a:r>
              <a:rPr sz="2800" dirty="0">
                <a:solidFill>
                  <a:srgbClr val="00AF50"/>
                </a:solidFill>
                <a:latin typeface="Arial"/>
                <a:cs typeface="Arial"/>
              </a:rPr>
              <a:t>Oxidation</a:t>
            </a:r>
            <a:endParaRPr sz="2800">
              <a:latin typeface="Arial"/>
              <a:cs typeface="Arial"/>
            </a:endParaRPr>
          </a:p>
          <a:p>
            <a:pPr marL="664845" lvl="1" indent="-396875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665480" algn="l"/>
              </a:tabLst>
            </a:pPr>
            <a:r>
              <a:rPr sz="2800" dirty="0">
                <a:solidFill>
                  <a:srgbClr val="FF0066"/>
                </a:solidFill>
                <a:latin typeface="Arial"/>
                <a:cs typeface="Arial"/>
              </a:rPr>
              <a:t>Cleavage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8322" y="631911"/>
            <a:ext cx="3851690" cy="634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53253" y="6380747"/>
            <a:ext cx="1198880" cy="3727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90"/>
              </a:spcBef>
            </a:pPr>
            <a:r>
              <a:rPr sz="1000" spc="15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more: </a:t>
            </a:r>
            <a:r>
              <a:rPr sz="1000" spc="35" dirty="0">
                <a:latin typeface="Arial"/>
                <a:cs typeface="Arial"/>
              </a:rPr>
              <a:t>Visit us  </a:t>
            </a:r>
            <a:r>
              <a:rPr sz="1000" spc="50" dirty="0">
                <a:latin typeface="Arial"/>
                <a:cs typeface="Arial"/>
                <a:hlinkClick r:id="rId3"/>
              </a:rPr>
              <a:t>www.dentaltutor.in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70" dirty="0">
                <a:latin typeface="Arial"/>
                <a:cs typeface="Arial"/>
              </a:rPr>
              <a:t>9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lides>31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Beta-Oxidation may be defined as the oxidation of  fatty acids on the beta-carbon atom. This results in the sequential removal of a two  carbon fragment, acetyl CoA.</vt:lpstr>
      <vt:lpstr> Three stages</vt:lpstr>
      <vt:lpstr>PowerPoint Presentation</vt:lpstr>
      <vt:lpstr>PowerPoint Presentation</vt:lpstr>
      <vt:lpstr>PowerPoint Presentation</vt:lpstr>
      <vt:lpstr>PowerPoint Presentation</vt:lpstr>
      <vt:lpstr>Mitochondrial  Matrix</vt:lpstr>
      <vt:lpstr>PowerPoint Presentation</vt:lpstr>
      <vt:lpstr>PowerPoint Presentation</vt:lpstr>
      <vt:lpstr>3.Oxidation</vt:lpstr>
      <vt:lpstr> The new acyl CoA, containing two carbons less  than the original, reenters the β-oxidation cycle.</vt:lpstr>
      <vt:lpstr>β-Oxidation of fatty acids</vt:lpstr>
      <vt:lpstr>PowerPoint Presentation</vt:lpstr>
      <vt:lpstr>PowerPoint Presentation</vt:lpstr>
      <vt:lpstr>Oxidation of palmitoyl CoA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CH3  I   CH2  I CO-S-CoA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muhammad Naveed</cp:lastModifiedBy>
  <cp:revision>1</cp:revision>
  <dcterms:created xsi:type="dcterms:W3CDTF">2020-04-15T06:29:34Z</dcterms:created>
  <dcterms:modified xsi:type="dcterms:W3CDTF">2020-04-15T06:43:30Z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2020-04-15T00:00:00Z</vt:filetime>
  </property>
</Properties>
</file>